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359" r:id="rId3"/>
    <p:sldId id="369" r:id="rId4"/>
    <p:sldId id="370" r:id="rId5"/>
    <p:sldId id="372" r:id="rId6"/>
    <p:sldId id="374" r:id="rId7"/>
    <p:sldId id="375" r:id="rId8"/>
    <p:sldId id="377" r:id="rId9"/>
    <p:sldId id="416" r:id="rId10"/>
    <p:sldId id="379" r:id="rId11"/>
    <p:sldId id="381" r:id="rId12"/>
    <p:sldId id="382" r:id="rId13"/>
    <p:sldId id="384" r:id="rId14"/>
    <p:sldId id="385" r:id="rId15"/>
    <p:sldId id="388" r:id="rId16"/>
    <p:sldId id="417" r:id="rId17"/>
    <p:sldId id="391" r:id="rId18"/>
    <p:sldId id="392" r:id="rId19"/>
    <p:sldId id="394" r:id="rId20"/>
    <p:sldId id="395" r:id="rId21"/>
    <p:sldId id="396" r:id="rId22"/>
    <p:sldId id="397" r:id="rId23"/>
    <p:sldId id="399" r:id="rId24"/>
    <p:sldId id="401" r:id="rId25"/>
    <p:sldId id="402" r:id="rId26"/>
    <p:sldId id="406" r:id="rId27"/>
    <p:sldId id="407" r:id="rId28"/>
    <p:sldId id="408" r:id="rId29"/>
    <p:sldId id="409" r:id="rId30"/>
    <p:sldId id="410" r:id="rId31"/>
    <p:sldId id="411" r:id="rId32"/>
    <p:sldId id="412" r:id="rId33"/>
    <p:sldId id="414" r:id="rId34"/>
    <p:sldId id="415" r:id="rId35"/>
  </p:sldIdLst>
  <p:sldSz cx="20104100" cy="11315700"/>
  <p:notesSz cx="9874250" cy="6797675"/>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7E35275D-D695-4CDD-A994-A35FE12D401F}">
          <p14:sldIdLst>
            <p14:sldId id="256"/>
            <p14:sldId id="359"/>
            <p14:sldId id="369"/>
            <p14:sldId id="370"/>
            <p14:sldId id="372"/>
            <p14:sldId id="374"/>
            <p14:sldId id="375"/>
            <p14:sldId id="377"/>
            <p14:sldId id="416"/>
            <p14:sldId id="379"/>
            <p14:sldId id="381"/>
            <p14:sldId id="382"/>
            <p14:sldId id="384"/>
            <p14:sldId id="385"/>
            <p14:sldId id="388"/>
            <p14:sldId id="417"/>
            <p14:sldId id="391"/>
            <p14:sldId id="392"/>
            <p14:sldId id="394"/>
            <p14:sldId id="395"/>
            <p14:sldId id="396"/>
            <p14:sldId id="397"/>
            <p14:sldId id="399"/>
            <p14:sldId id="401"/>
            <p14:sldId id="402"/>
            <p14:sldId id="406"/>
            <p14:sldId id="407"/>
            <p14:sldId id="408"/>
            <p14:sldId id="409"/>
            <p14:sldId id="410"/>
            <p14:sldId id="411"/>
            <p14:sldId id="412"/>
            <p14:sldId id="414"/>
            <p14:sldId id="415"/>
          </p14:sldIdLst>
        </p14:section>
      </p14:sectionLst>
    </p:ex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2" d="100"/>
          <a:sy n="42" d="100"/>
        </p:scale>
        <p:origin x="702" y="5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56066273-A429-44B5-AC6B-452A46714EE1}"/>
              </a:ext>
            </a:extLst>
          </p:cNvPr>
          <p:cNvSpPr>
            <a:spLocks noGrp="1"/>
          </p:cNvSpPr>
          <p:nvPr>
            <p:ph type="hdr" sz="quarter"/>
          </p:nvPr>
        </p:nvSpPr>
        <p:spPr>
          <a:xfrm>
            <a:off x="0" y="0"/>
            <a:ext cx="4278313" cy="341313"/>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3D874C18-3099-42CB-816E-4FE76563D0CD}"/>
              </a:ext>
            </a:extLst>
          </p:cNvPr>
          <p:cNvSpPr>
            <a:spLocks noGrp="1"/>
          </p:cNvSpPr>
          <p:nvPr>
            <p:ph type="dt" idx="1"/>
          </p:nvPr>
        </p:nvSpPr>
        <p:spPr>
          <a:xfrm>
            <a:off x="5592763" y="0"/>
            <a:ext cx="4279900" cy="341313"/>
          </a:xfrm>
          <a:prstGeom prst="rect">
            <a:avLst/>
          </a:prstGeom>
        </p:spPr>
        <p:txBody>
          <a:bodyPr vert="horz" lIns="91440" tIns="45720" rIns="91440" bIns="45720" rtlCol="0"/>
          <a:lstStyle>
            <a:lvl1pPr algn="r">
              <a:defRPr sz="1200"/>
            </a:lvl1pPr>
          </a:lstStyle>
          <a:p>
            <a:fld id="{1B7A5B3C-6046-4E60-8F94-8DCFC6FCB53A}" type="datetimeFigureOut">
              <a:rPr lang="es-ES" smtClean="0"/>
              <a:t>05/02/2019</a:t>
            </a:fld>
            <a:endParaRPr lang="es-ES"/>
          </a:p>
        </p:txBody>
      </p:sp>
      <p:sp>
        <p:nvSpPr>
          <p:cNvPr id="4" name="Marcador de imagen de diapositiva 3">
            <a:extLst>
              <a:ext uri="{FF2B5EF4-FFF2-40B4-BE49-F238E27FC236}">
                <a16:creationId xmlns:a16="http://schemas.microsoft.com/office/drawing/2014/main" id="{713A1522-6EEE-4DB9-A223-74F1BB6160B2}"/>
              </a:ext>
            </a:extLst>
          </p:cNvPr>
          <p:cNvSpPr>
            <a:spLocks noGrp="1" noRot="1" noChangeAspect="1"/>
          </p:cNvSpPr>
          <p:nvPr>
            <p:ph type="sldImg" idx="2"/>
          </p:nvPr>
        </p:nvSpPr>
        <p:spPr>
          <a:xfrm>
            <a:off x="2898775" y="849313"/>
            <a:ext cx="4076700" cy="2293937"/>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a:extLst>
              <a:ext uri="{FF2B5EF4-FFF2-40B4-BE49-F238E27FC236}">
                <a16:creationId xmlns:a16="http://schemas.microsoft.com/office/drawing/2014/main" id="{44673AA9-A943-4187-BFD9-92471D3ADA37}"/>
              </a:ext>
            </a:extLst>
          </p:cNvPr>
          <p:cNvSpPr>
            <a:spLocks noGrp="1"/>
          </p:cNvSpPr>
          <p:nvPr>
            <p:ph type="body" sz="quarter" idx="3"/>
          </p:nvPr>
        </p:nvSpPr>
        <p:spPr>
          <a:xfrm>
            <a:off x="987425" y="3271838"/>
            <a:ext cx="7899400" cy="2676525"/>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a:extLst>
              <a:ext uri="{FF2B5EF4-FFF2-40B4-BE49-F238E27FC236}">
                <a16:creationId xmlns:a16="http://schemas.microsoft.com/office/drawing/2014/main" id="{C2C80CEF-5E77-43E7-9130-FA8A6F5AADE6}"/>
              </a:ext>
            </a:extLst>
          </p:cNvPr>
          <p:cNvSpPr>
            <a:spLocks noGrp="1"/>
          </p:cNvSpPr>
          <p:nvPr>
            <p:ph type="ftr" sz="quarter" idx="4"/>
          </p:nvPr>
        </p:nvSpPr>
        <p:spPr>
          <a:xfrm>
            <a:off x="0" y="6456363"/>
            <a:ext cx="4278313" cy="341312"/>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a:extLst>
              <a:ext uri="{FF2B5EF4-FFF2-40B4-BE49-F238E27FC236}">
                <a16:creationId xmlns:a16="http://schemas.microsoft.com/office/drawing/2014/main" id="{1342DC65-C32C-4688-8A17-F5F87660C8FD}"/>
              </a:ext>
            </a:extLst>
          </p:cNvPr>
          <p:cNvSpPr>
            <a:spLocks noGrp="1"/>
          </p:cNvSpPr>
          <p:nvPr>
            <p:ph type="sldNum" sz="quarter" idx="5"/>
          </p:nvPr>
        </p:nvSpPr>
        <p:spPr>
          <a:xfrm>
            <a:off x="5592763" y="6456363"/>
            <a:ext cx="4279900" cy="341312"/>
          </a:xfrm>
          <a:prstGeom prst="rect">
            <a:avLst/>
          </a:prstGeom>
        </p:spPr>
        <p:txBody>
          <a:bodyPr vert="horz" lIns="91440" tIns="45720" rIns="91440" bIns="45720" rtlCol="0" anchor="b"/>
          <a:lstStyle>
            <a:lvl1pPr algn="r">
              <a:defRPr sz="1200"/>
            </a:lvl1pPr>
          </a:lstStyle>
          <a:p>
            <a:fld id="{6FCF7368-4715-4375-9721-C5EDDFA78533}" type="slidenum">
              <a:rPr lang="es-ES" smtClean="0"/>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507807" y="3507867"/>
            <a:ext cx="17088485" cy="2376296"/>
          </a:xfrm>
          <a:prstGeom prst="rect">
            <a:avLst/>
          </a:prstGeom>
        </p:spPr>
        <p:txBody>
          <a:bodyPr wrap="square" lIns="0" tIns="0" rIns="0" bIns="0">
            <a:noAutofit/>
          </a:bodyPr>
          <a:lstStyle/>
          <a:p>
            <a:endParaRPr/>
          </a:p>
        </p:txBody>
      </p:sp>
      <p:sp>
        <p:nvSpPr>
          <p:cNvPr id="3" name="Holder 3"/>
          <p:cNvSpPr>
            <a:spLocks noGrp="1"/>
          </p:cNvSpPr>
          <p:nvPr>
            <p:ph type="subTitle" idx="4"/>
          </p:nvPr>
        </p:nvSpPr>
        <p:spPr>
          <a:xfrm>
            <a:off x="3015615" y="6336792"/>
            <a:ext cx="14072869" cy="2828925"/>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2/5/2019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body" idx="1"/>
          </p:nvPr>
        </p:nvSpPr>
        <p:spPr/>
        <p:txBody>
          <a:bodyPr lIns="0" tIns="0" rIns="0" bIns="0"/>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2/5/2019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sz="half" idx="2"/>
          </p:nvPr>
        </p:nvSpPr>
        <p:spPr>
          <a:xfrm>
            <a:off x="1005205" y="2602611"/>
            <a:ext cx="8745283" cy="7468362"/>
          </a:xfrm>
          <a:prstGeom prst="rect">
            <a:avLst/>
          </a:prstGeom>
        </p:spPr>
        <p:txBody>
          <a:bodyPr wrap="square" lIns="0" tIns="0" rIns="0" bIns="0">
            <a:noAutofit/>
          </a:bodyPr>
          <a:lstStyle/>
          <a:p>
            <a:endParaRPr/>
          </a:p>
        </p:txBody>
      </p:sp>
      <p:sp>
        <p:nvSpPr>
          <p:cNvPr id="4" name="Holder 4"/>
          <p:cNvSpPr>
            <a:spLocks noGrp="1"/>
          </p:cNvSpPr>
          <p:nvPr>
            <p:ph sz="half" idx="3"/>
          </p:nvPr>
        </p:nvSpPr>
        <p:spPr>
          <a:xfrm>
            <a:off x="10353611" y="2602611"/>
            <a:ext cx="8745283" cy="7468362"/>
          </a:xfrm>
          <a:prstGeom prst="rect">
            <a:avLst/>
          </a:prstGeom>
        </p:spPr>
        <p:txBody>
          <a:bodyPr wrap="square" lIns="0" tIns="0" rIns="0" bIns="0">
            <a:noAutofit/>
          </a:body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2/5/2019</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2/5/2019</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20104098" cy="11308555"/>
          </a:xfrm>
          <a:prstGeom prst="rect">
            <a:avLst/>
          </a:prstGeom>
          <a:blipFill>
            <a:blip r:embed="rId2" cstate="print"/>
            <a:stretch>
              <a:fillRect/>
            </a:stretch>
          </a:blipFill>
        </p:spPr>
        <p:txBody>
          <a:bodyPr wrap="square" lIns="0" tIns="0" rIns="0" bIns="0" rtlCol="0">
            <a:noAutofit/>
          </a:bodyPr>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2/5/2019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8272335" y="9919361"/>
            <a:ext cx="629310" cy="803190"/>
          </a:xfrm>
          <a:custGeom>
            <a:avLst/>
            <a:gdLst/>
            <a:ahLst/>
            <a:cxnLst/>
            <a:rect l="l" t="t" r="r" b="b"/>
            <a:pathLst>
              <a:path w="629310" h="803190">
                <a:moveTo>
                  <a:pt x="77317" y="0"/>
                </a:moveTo>
                <a:lnTo>
                  <a:pt x="6408" y="0"/>
                </a:lnTo>
                <a:lnTo>
                  <a:pt x="52" y="6251"/>
                </a:lnTo>
                <a:lnTo>
                  <a:pt x="0" y="803190"/>
                </a:lnTo>
                <a:lnTo>
                  <a:pt x="321644" y="803190"/>
                </a:lnTo>
                <a:lnTo>
                  <a:pt x="321882" y="719349"/>
                </a:lnTo>
                <a:lnTo>
                  <a:pt x="90039" y="719349"/>
                </a:lnTo>
                <a:lnTo>
                  <a:pt x="83630" y="713098"/>
                </a:lnTo>
                <a:lnTo>
                  <a:pt x="83630" y="6251"/>
                </a:lnTo>
                <a:lnTo>
                  <a:pt x="77317" y="0"/>
                </a:lnTo>
                <a:close/>
              </a:path>
              <a:path w="629310" h="803190">
                <a:moveTo>
                  <a:pt x="629310" y="496902"/>
                </a:moveTo>
                <a:lnTo>
                  <a:pt x="439698" y="496902"/>
                </a:lnTo>
                <a:lnTo>
                  <a:pt x="453347" y="498439"/>
                </a:lnTo>
                <a:lnTo>
                  <a:pt x="466664" y="501639"/>
                </a:lnTo>
                <a:lnTo>
                  <a:pt x="502995" y="520435"/>
                </a:lnTo>
                <a:lnTo>
                  <a:pt x="530473" y="551379"/>
                </a:lnTo>
                <a:lnTo>
                  <a:pt x="544696" y="592354"/>
                </a:lnTo>
                <a:lnTo>
                  <a:pt x="545732" y="607876"/>
                </a:lnTo>
                <a:lnTo>
                  <a:pt x="545732" y="803190"/>
                </a:lnTo>
                <a:lnTo>
                  <a:pt x="622996" y="803190"/>
                </a:lnTo>
                <a:lnTo>
                  <a:pt x="629310" y="796886"/>
                </a:lnTo>
                <a:lnTo>
                  <a:pt x="629310" y="496902"/>
                </a:lnTo>
                <a:close/>
              </a:path>
              <a:path w="629310" h="803190">
                <a:moveTo>
                  <a:pt x="433787" y="412259"/>
                </a:moveTo>
                <a:lnTo>
                  <a:pt x="388236" y="417738"/>
                </a:lnTo>
                <a:lnTo>
                  <a:pt x="345825" y="433414"/>
                </a:lnTo>
                <a:lnTo>
                  <a:pt x="308203" y="458147"/>
                </a:lnTo>
                <a:lnTo>
                  <a:pt x="277018" y="490795"/>
                </a:lnTo>
                <a:lnTo>
                  <a:pt x="253917" y="530217"/>
                </a:lnTo>
                <a:lnTo>
                  <a:pt x="240548" y="575273"/>
                </a:lnTo>
                <a:lnTo>
                  <a:pt x="237856" y="607876"/>
                </a:lnTo>
                <a:lnTo>
                  <a:pt x="237856" y="713098"/>
                </a:lnTo>
                <a:lnTo>
                  <a:pt x="231437" y="719349"/>
                </a:lnTo>
                <a:lnTo>
                  <a:pt x="321882" y="719349"/>
                </a:lnTo>
                <a:lnTo>
                  <a:pt x="322232" y="596173"/>
                </a:lnTo>
                <a:lnTo>
                  <a:pt x="324672" y="581738"/>
                </a:lnTo>
                <a:lnTo>
                  <a:pt x="342107" y="544005"/>
                </a:lnTo>
                <a:lnTo>
                  <a:pt x="371962" y="516141"/>
                </a:lnTo>
                <a:lnTo>
                  <a:pt x="410694" y="500086"/>
                </a:lnTo>
                <a:lnTo>
                  <a:pt x="439698" y="496902"/>
                </a:lnTo>
                <a:lnTo>
                  <a:pt x="629310" y="496902"/>
                </a:lnTo>
                <a:lnTo>
                  <a:pt x="629310" y="443902"/>
                </a:lnTo>
                <a:lnTo>
                  <a:pt x="540622" y="443902"/>
                </a:lnTo>
                <a:lnTo>
                  <a:pt x="533300" y="439299"/>
                </a:lnTo>
                <a:lnTo>
                  <a:pt x="524398" y="434263"/>
                </a:lnTo>
                <a:lnTo>
                  <a:pt x="478606" y="417258"/>
                </a:lnTo>
                <a:lnTo>
                  <a:pt x="449709" y="412868"/>
                </a:lnTo>
                <a:lnTo>
                  <a:pt x="433787" y="412259"/>
                </a:lnTo>
                <a:close/>
              </a:path>
              <a:path w="629310" h="803190">
                <a:moveTo>
                  <a:pt x="602546" y="299677"/>
                </a:moveTo>
                <a:lnTo>
                  <a:pt x="454258" y="299677"/>
                </a:lnTo>
                <a:lnTo>
                  <a:pt x="469626" y="301270"/>
                </a:lnTo>
                <a:lnTo>
                  <a:pt x="483664" y="304759"/>
                </a:lnTo>
                <a:lnTo>
                  <a:pt x="517520" y="325669"/>
                </a:lnTo>
                <a:lnTo>
                  <a:pt x="538394" y="360301"/>
                </a:lnTo>
                <a:lnTo>
                  <a:pt x="545522" y="406155"/>
                </a:lnTo>
                <a:lnTo>
                  <a:pt x="545417" y="441190"/>
                </a:lnTo>
                <a:lnTo>
                  <a:pt x="540622" y="443902"/>
                </a:lnTo>
                <a:lnTo>
                  <a:pt x="629310" y="443902"/>
                </a:lnTo>
                <a:lnTo>
                  <a:pt x="629310" y="406155"/>
                </a:lnTo>
                <a:lnTo>
                  <a:pt x="628775" y="389711"/>
                </a:lnTo>
                <a:lnTo>
                  <a:pt x="620947" y="343445"/>
                </a:lnTo>
                <a:lnTo>
                  <a:pt x="604307" y="302592"/>
                </a:lnTo>
                <a:lnTo>
                  <a:pt x="602546" y="299677"/>
                </a:lnTo>
                <a:close/>
              </a:path>
              <a:path w="629310" h="803190">
                <a:moveTo>
                  <a:pt x="446692" y="213621"/>
                </a:moveTo>
                <a:lnTo>
                  <a:pt x="408516" y="217658"/>
                </a:lnTo>
                <a:lnTo>
                  <a:pt x="372250" y="229444"/>
                </a:lnTo>
                <a:lnTo>
                  <a:pt x="338220" y="249845"/>
                </a:lnTo>
                <a:lnTo>
                  <a:pt x="330712" y="265122"/>
                </a:lnTo>
                <a:lnTo>
                  <a:pt x="336806" y="271112"/>
                </a:lnTo>
                <a:lnTo>
                  <a:pt x="379173" y="313420"/>
                </a:lnTo>
                <a:lnTo>
                  <a:pt x="388365" y="315498"/>
                </a:lnTo>
                <a:lnTo>
                  <a:pt x="402689" y="309751"/>
                </a:lnTo>
                <a:lnTo>
                  <a:pt x="413195" y="305392"/>
                </a:lnTo>
                <a:lnTo>
                  <a:pt x="425124" y="302219"/>
                </a:lnTo>
                <a:lnTo>
                  <a:pt x="438729" y="300293"/>
                </a:lnTo>
                <a:lnTo>
                  <a:pt x="454258" y="299677"/>
                </a:lnTo>
                <a:lnTo>
                  <a:pt x="602546" y="299677"/>
                </a:lnTo>
                <a:lnTo>
                  <a:pt x="596917" y="290358"/>
                </a:lnTo>
                <a:lnTo>
                  <a:pt x="569568" y="258349"/>
                </a:lnTo>
                <a:lnTo>
                  <a:pt x="534967" y="234192"/>
                </a:lnTo>
                <a:lnTo>
                  <a:pt x="493785" y="218934"/>
                </a:lnTo>
                <a:lnTo>
                  <a:pt x="463005" y="214222"/>
                </a:lnTo>
                <a:lnTo>
                  <a:pt x="446692" y="213621"/>
                </a:lnTo>
                <a:close/>
              </a:path>
            </a:pathLst>
          </a:custGeom>
          <a:solidFill>
            <a:srgbClr val="0753A0"/>
          </a:solidFill>
        </p:spPr>
        <p:txBody>
          <a:bodyPr wrap="square" lIns="0" tIns="0" rIns="0" bIns="0" rtlCol="0">
            <a:noAutofit/>
          </a:bodyPr>
          <a:lstStyle/>
          <a:p>
            <a:endParaRPr/>
          </a:p>
        </p:txBody>
      </p:sp>
      <p:sp>
        <p:nvSpPr>
          <p:cNvPr id="17" name="bk object 17"/>
          <p:cNvSpPr/>
          <p:nvPr/>
        </p:nvSpPr>
        <p:spPr>
          <a:xfrm>
            <a:off x="11532775" y="10722397"/>
            <a:ext cx="104" cy="104"/>
          </a:xfrm>
          <a:custGeom>
            <a:avLst/>
            <a:gdLst/>
            <a:ahLst/>
            <a:cxnLst/>
            <a:rect l="l" t="t" r="r" b="b"/>
            <a:pathLst>
              <a:path w="104" h="104">
                <a:moveTo>
                  <a:pt x="104" y="0"/>
                </a:moveTo>
                <a:close/>
              </a:path>
            </a:pathLst>
          </a:custGeom>
          <a:solidFill>
            <a:srgbClr val="0753A0"/>
          </a:solidFill>
        </p:spPr>
        <p:txBody>
          <a:bodyPr wrap="square" lIns="0" tIns="0" rIns="0" bIns="0" rtlCol="0">
            <a:noAutofit/>
          </a:bodyPr>
          <a:lstStyle/>
          <a:p>
            <a:endParaRPr/>
          </a:p>
        </p:txBody>
      </p:sp>
      <p:sp>
        <p:nvSpPr>
          <p:cNvPr id="18" name="bk object 18"/>
          <p:cNvSpPr/>
          <p:nvPr/>
        </p:nvSpPr>
        <p:spPr>
          <a:xfrm>
            <a:off x="10572848" y="10722397"/>
            <a:ext cx="52" cy="104"/>
          </a:xfrm>
          <a:custGeom>
            <a:avLst/>
            <a:gdLst/>
            <a:ahLst/>
            <a:cxnLst/>
            <a:rect l="l" t="t" r="r" b="b"/>
            <a:pathLst>
              <a:path w="52" h="104">
                <a:moveTo>
                  <a:pt x="52" y="0"/>
                </a:moveTo>
                <a:close/>
              </a:path>
            </a:pathLst>
          </a:custGeom>
          <a:solidFill>
            <a:srgbClr val="0753A0"/>
          </a:solidFill>
        </p:spPr>
        <p:txBody>
          <a:bodyPr wrap="square" lIns="0" tIns="0" rIns="0" bIns="0" rtlCol="0">
            <a:noAutofit/>
          </a:bodyPr>
          <a:lstStyle/>
          <a:p>
            <a:endParaRPr/>
          </a:p>
        </p:txBody>
      </p:sp>
      <p:sp>
        <p:nvSpPr>
          <p:cNvPr id="19" name="bk object 19"/>
          <p:cNvSpPr/>
          <p:nvPr/>
        </p:nvSpPr>
        <p:spPr>
          <a:xfrm>
            <a:off x="9614225" y="10722397"/>
            <a:ext cx="104" cy="104"/>
          </a:xfrm>
          <a:custGeom>
            <a:avLst/>
            <a:gdLst/>
            <a:ahLst/>
            <a:cxnLst/>
            <a:rect l="l" t="t" r="r" b="b"/>
            <a:pathLst>
              <a:path w="104" h="104">
                <a:moveTo>
                  <a:pt x="104" y="0"/>
                </a:moveTo>
                <a:close/>
              </a:path>
            </a:pathLst>
          </a:custGeom>
          <a:solidFill>
            <a:srgbClr val="0753A0"/>
          </a:solidFill>
        </p:spPr>
        <p:txBody>
          <a:bodyPr wrap="square" lIns="0" tIns="0" rIns="0" bIns="0" rtlCol="0">
            <a:noAutofit/>
          </a:bodyPr>
          <a:lstStyle/>
          <a:p>
            <a:endParaRPr/>
          </a:p>
        </p:txBody>
      </p:sp>
      <p:sp>
        <p:nvSpPr>
          <p:cNvPr id="20" name="bk object 20"/>
          <p:cNvSpPr/>
          <p:nvPr/>
        </p:nvSpPr>
        <p:spPr>
          <a:xfrm>
            <a:off x="11928506" y="10638712"/>
            <a:ext cx="8175594" cy="83683"/>
          </a:xfrm>
          <a:custGeom>
            <a:avLst/>
            <a:gdLst/>
            <a:ahLst/>
            <a:cxnLst/>
            <a:rect l="l" t="t" r="r" b="b"/>
            <a:pathLst>
              <a:path w="8175594" h="83683">
                <a:moveTo>
                  <a:pt x="8175594" y="0"/>
                </a:moveTo>
                <a:lnTo>
                  <a:pt x="8175594" y="83683"/>
                </a:lnTo>
                <a:lnTo>
                  <a:pt x="0" y="83683"/>
                </a:lnTo>
                <a:lnTo>
                  <a:pt x="0" y="0"/>
                </a:lnTo>
                <a:lnTo>
                  <a:pt x="8175594" y="0"/>
                </a:lnTo>
              </a:path>
            </a:pathLst>
          </a:custGeom>
          <a:solidFill>
            <a:srgbClr val="0753A0"/>
          </a:solidFill>
        </p:spPr>
        <p:txBody>
          <a:bodyPr wrap="square" lIns="0" tIns="0" rIns="0" bIns="0" rtlCol="0">
            <a:noAutofit/>
          </a:bodyPr>
          <a:lstStyle/>
          <a:p>
            <a:endParaRPr/>
          </a:p>
        </p:txBody>
      </p:sp>
      <p:sp>
        <p:nvSpPr>
          <p:cNvPr id="21" name="bk object 21"/>
          <p:cNvSpPr/>
          <p:nvPr/>
        </p:nvSpPr>
        <p:spPr>
          <a:xfrm>
            <a:off x="0" y="10638712"/>
            <a:ext cx="8175593" cy="83683"/>
          </a:xfrm>
          <a:custGeom>
            <a:avLst/>
            <a:gdLst/>
            <a:ahLst/>
            <a:cxnLst/>
            <a:rect l="l" t="t" r="r" b="b"/>
            <a:pathLst>
              <a:path w="8175593" h="83683">
                <a:moveTo>
                  <a:pt x="8175593" y="83683"/>
                </a:moveTo>
                <a:lnTo>
                  <a:pt x="0" y="83683"/>
                </a:lnTo>
                <a:lnTo>
                  <a:pt x="0" y="0"/>
                </a:lnTo>
                <a:lnTo>
                  <a:pt x="8175593" y="0"/>
                </a:lnTo>
                <a:lnTo>
                  <a:pt x="8175593" y="83683"/>
                </a:lnTo>
                <a:close/>
              </a:path>
            </a:pathLst>
          </a:custGeom>
          <a:solidFill>
            <a:srgbClr val="0753A0"/>
          </a:solidFill>
        </p:spPr>
        <p:txBody>
          <a:bodyPr wrap="square" lIns="0" tIns="0" rIns="0" bIns="0" rtlCol="0">
            <a:noAutofit/>
          </a:bodyPr>
          <a:lstStyle/>
          <a:p>
            <a:endParaRPr/>
          </a:p>
        </p:txBody>
      </p:sp>
      <p:sp>
        <p:nvSpPr>
          <p:cNvPr id="22" name="bk object 22"/>
          <p:cNvSpPr/>
          <p:nvPr/>
        </p:nvSpPr>
        <p:spPr>
          <a:xfrm>
            <a:off x="9055251" y="9917186"/>
            <a:ext cx="2785402" cy="805211"/>
          </a:xfrm>
          <a:custGeom>
            <a:avLst/>
            <a:gdLst/>
            <a:ahLst/>
            <a:cxnLst/>
            <a:rect l="l" t="t" r="r" b="b"/>
            <a:pathLst>
              <a:path w="2785402" h="805211">
                <a:moveTo>
                  <a:pt x="77369" y="3141"/>
                </a:moveTo>
                <a:lnTo>
                  <a:pt x="6355" y="3141"/>
                </a:lnTo>
                <a:lnTo>
                  <a:pt x="0" y="9423"/>
                </a:lnTo>
                <a:lnTo>
                  <a:pt x="0" y="798928"/>
                </a:lnTo>
                <a:lnTo>
                  <a:pt x="6355" y="805211"/>
                </a:lnTo>
                <a:lnTo>
                  <a:pt x="77369" y="805211"/>
                </a:lnTo>
                <a:lnTo>
                  <a:pt x="83683" y="798928"/>
                </a:lnTo>
                <a:lnTo>
                  <a:pt x="83212" y="316220"/>
                </a:lnTo>
                <a:lnTo>
                  <a:pt x="89567" y="309938"/>
                </a:lnTo>
                <a:lnTo>
                  <a:pt x="391506" y="309938"/>
                </a:lnTo>
                <a:lnTo>
                  <a:pt x="391506" y="215700"/>
                </a:lnTo>
                <a:lnTo>
                  <a:pt x="90039" y="215700"/>
                </a:lnTo>
                <a:lnTo>
                  <a:pt x="83725" y="209417"/>
                </a:lnTo>
                <a:lnTo>
                  <a:pt x="83725" y="9423"/>
                </a:lnTo>
                <a:lnTo>
                  <a:pt x="77369" y="3141"/>
                </a:lnTo>
                <a:close/>
              </a:path>
              <a:path w="2785402" h="805211">
                <a:moveTo>
                  <a:pt x="391506" y="309938"/>
                </a:moveTo>
                <a:lnTo>
                  <a:pt x="300891" y="309938"/>
                </a:lnTo>
                <a:lnTo>
                  <a:pt x="307247" y="316220"/>
                </a:lnTo>
                <a:lnTo>
                  <a:pt x="307718" y="798928"/>
                </a:lnTo>
                <a:lnTo>
                  <a:pt x="314021" y="805211"/>
                </a:lnTo>
                <a:lnTo>
                  <a:pt x="559082" y="805211"/>
                </a:lnTo>
                <a:lnTo>
                  <a:pt x="559319" y="722491"/>
                </a:lnTo>
                <a:lnTo>
                  <a:pt x="397862" y="722491"/>
                </a:lnTo>
                <a:lnTo>
                  <a:pt x="391506" y="716208"/>
                </a:lnTo>
                <a:lnTo>
                  <a:pt x="391506" y="309938"/>
                </a:lnTo>
                <a:close/>
              </a:path>
              <a:path w="2785402" h="805211">
                <a:moveTo>
                  <a:pt x="866800" y="499461"/>
                </a:moveTo>
                <a:lnTo>
                  <a:pt x="677189" y="499461"/>
                </a:lnTo>
                <a:lnTo>
                  <a:pt x="690840" y="501555"/>
                </a:lnTo>
                <a:lnTo>
                  <a:pt x="704158" y="504696"/>
                </a:lnTo>
                <a:lnTo>
                  <a:pt x="740490" y="523544"/>
                </a:lnTo>
                <a:lnTo>
                  <a:pt x="767965" y="553909"/>
                </a:lnTo>
                <a:lnTo>
                  <a:pt x="782187" y="594746"/>
                </a:lnTo>
                <a:lnTo>
                  <a:pt x="783222" y="610452"/>
                </a:lnTo>
                <a:lnTo>
                  <a:pt x="783222" y="805211"/>
                </a:lnTo>
                <a:lnTo>
                  <a:pt x="1038135" y="805211"/>
                </a:lnTo>
                <a:lnTo>
                  <a:pt x="1044491" y="798928"/>
                </a:lnTo>
                <a:lnTo>
                  <a:pt x="1044501" y="722491"/>
                </a:lnTo>
                <a:lnTo>
                  <a:pt x="873167" y="722491"/>
                </a:lnTo>
                <a:lnTo>
                  <a:pt x="866800" y="716208"/>
                </a:lnTo>
                <a:lnTo>
                  <a:pt x="866800" y="499461"/>
                </a:lnTo>
                <a:close/>
              </a:path>
              <a:path w="2785402" h="805211">
                <a:moveTo>
                  <a:pt x="1315910" y="300514"/>
                </a:moveTo>
                <a:lnTo>
                  <a:pt x="1156940" y="300514"/>
                </a:lnTo>
                <a:lnTo>
                  <a:pt x="1170204" y="301561"/>
                </a:lnTo>
                <a:lnTo>
                  <a:pt x="1183407" y="304702"/>
                </a:lnTo>
                <a:lnTo>
                  <a:pt x="1220571" y="322503"/>
                </a:lnTo>
                <a:lnTo>
                  <a:pt x="1249692" y="351821"/>
                </a:lnTo>
                <a:lnTo>
                  <a:pt x="1265144" y="391611"/>
                </a:lnTo>
                <a:lnTo>
                  <a:pt x="1266286" y="407317"/>
                </a:lnTo>
                <a:lnTo>
                  <a:pt x="1265845" y="618829"/>
                </a:lnTo>
                <a:lnTo>
                  <a:pt x="1255847" y="658618"/>
                </a:lnTo>
                <a:lnTo>
                  <a:pt x="1233126" y="691078"/>
                </a:lnTo>
                <a:lnTo>
                  <a:pt x="1200497" y="713067"/>
                </a:lnTo>
                <a:lnTo>
                  <a:pt x="1195586" y="715161"/>
                </a:lnTo>
                <a:lnTo>
                  <a:pt x="1192560" y="720396"/>
                </a:lnTo>
                <a:lnTo>
                  <a:pt x="1192560" y="798928"/>
                </a:lnTo>
                <a:lnTo>
                  <a:pt x="1198926" y="805211"/>
                </a:lnTo>
                <a:lnTo>
                  <a:pt x="1517650" y="805211"/>
                </a:lnTo>
                <a:lnTo>
                  <a:pt x="1517887" y="722491"/>
                </a:lnTo>
                <a:lnTo>
                  <a:pt x="1419893" y="722491"/>
                </a:lnTo>
                <a:lnTo>
                  <a:pt x="1320625" y="716208"/>
                </a:lnTo>
                <a:lnTo>
                  <a:pt x="1341975" y="670136"/>
                </a:lnTo>
                <a:lnTo>
                  <a:pt x="1349969" y="632441"/>
                </a:lnTo>
                <a:lnTo>
                  <a:pt x="1349969" y="407317"/>
                </a:lnTo>
                <a:lnTo>
                  <a:pt x="1344205" y="361245"/>
                </a:lnTo>
                <a:lnTo>
                  <a:pt x="1327803" y="319362"/>
                </a:lnTo>
                <a:lnTo>
                  <a:pt x="1320202" y="306796"/>
                </a:lnTo>
                <a:lnTo>
                  <a:pt x="1315910" y="300514"/>
                </a:lnTo>
                <a:close/>
              </a:path>
              <a:path w="2785402" h="805211">
                <a:moveTo>
                  <a:pt x="1825378" y="499461"/>
                </a:moveTo>
                <a:lnTo>
                  <a:pt x="1635766" y="499461"/>
                </a:lnTo>
                <a:lnTo>
                  <a:pt x="1649415" y="501555"/>
                </a:lnTo>
                <a:lnTo>
                  <a:pt x="1662732" y="504696"/>
                </a:lnTo>
                <a:lnTo>
                  <a:pt x="1699063" y="523544"/>
                </a:lnTo>
                <a:lnTo>
                  <a:pt x="1726541" y="553909"/>
                </a:lnTo>
                <a:lnTo>
                  <a:pt x="1740765" y="594746"/>
                </a:lnTo>
                <a:lnTo>
                  <a:pt x="1741800" y="610452"/>
                </a:lnTo>
                <a:lnTo>
                  <a:pt x="1741800" y="805211"/>
                </a:lnTo>
                <a:lnTo>
                  <a:pt x="1996703" y="805211"/>
                </a:lnTo>
                <a:lnTo>
                  <a:pt x="2003059" y="798928"/>
                </a:lnTo>
                <a:lnTo>
                  <a:pt x="2003078" y="722491"/>
                </a:lnTo>
                <a:lnTo>
                  <a:pt x="1831734" y="722491"/>
                </a:lnTo>
                <a:lnTo>
                  <a:pt x="1825378" y="716208"/>
                </a:lnTo>
                <a:lnTo>
                  <a:pt x="1825378" y="499461"/>
                </a:lnTo>
                <a:close/>
              </a:path>
              <a:path w="2785402" h="805211">
                <a:moveTo>
                  <a:pt x="2277470" y="300514"/>
                </a:moveTo>
                <a:lnTo>
                  <a:pt x="2117512" y="300514"/>
                </a:lnTo>
                <a:lnTo>
                  <a:pt x="2132341" y="301561"/>
                </a:lnTo>
                <a:lnTo>
                  <a:pt x="2146561" y="304702"/>
                </a:lnTo>
                <a:lnTo>
                  <a:pt x="2184272" y="322503"/>
                </a:lnTo>
                <a:lnTo>
                  <a:pt x="2211833" y="351821"/>
                </a:lnTo>
                <a:lnTo>
                  <a:pt x="2225742" y="392658"/>
                </a:lnTo>
                <a:lnTo>
                  <a:pt x="2226843" y="798928"/>
                </a:lnTo>
                <a:lnTo>
                  <a:pt x="2233199" y="805211"/>
                </a:lnTo>
                <a:lnTo>
                  <a:pt x="2477631" y="805211"/>
                </a:lnTo>
                <a:lnTo>
                  <a:pt x="2477868" y="722491"/>
                </a:lnTo>
                <a:lnTo>
                  <a:pt x="2316829" y="722491"/>
                </a:lnTo>
                <a:lnTo>
                  <a:pt x="2310526" y="716208"/>
                </a:lnTo>
                <a:lnTo>
                  <a:pt x="2310526" y="407317"/>
                </a:lnTo>
                <a:lnTo>
                  <a:pt x="2309861" y="391611"/>
                </a:lnTo>
                <a:lnTo>
                  <a:pt x="2300320" y="345539"/>
                </a:lnTo>
                <a:lnTo>
                  <a:pt x="2280593" y="304702"/>
                </a:lnTo>
                <a:lnTo>
                  <a:pt x="2277470" y="300514"/>
                </a:lnTo>
                <a:close/>
              </a:path>
              <a:path w="2785402" h="805211">
                <a:moveTo>
                  <a:pt x="2785365" y="499461"/>
                </a:moveTo>
                <a:lnTo>
                  <a:pt x="2595734" y="499461"/>
                </a:lnTo>
                <a:lnTo>
                  <a:pt x="2609375" y="501555"/>
                </a:lnTo>
                <a:lnTo>
                  <a:pt x="2622687" y="504696"/>
                </a:lnTo>
                <a:lnTo>
                  <a:pt x="2659017" y="523544"/>
                </a:lnTo>
                <a:lnTo>
                  <a:pt x="2686503" y="553909"/>
                </a:lnTo>
                <a:lnTo>
                  <a:pt x="2700735" y="594746"/>
                </a:lnTo>
                <a:lnTo>
                  <a:pt x="2701771" y="610452"/>
                </a:lnTo>
                <a:lnTo>
                  <a:pt x="2701771" y="805211"/>
                </a:lnTo>
                <a:lnTo>
                  <a:pt x="2785402" y="805211"/>
                </a:lnTo>
                <a:lnTo>
                  <a:pt x="2785365" y="499461"/>
                </a:lnTo>
                <a:close/>
              </a:path>
              <a:path w="2785402" h="805211">
                <a:moveTo>
                  <a:pt x="671288" y="414647"/>
                </a:moveTo>
                <a:lnTo>
                  <a:pt x="611159" y="424070"/>
                </a:lnTo>
                <a:lnTo>
                  <a:pt x="570149" y="442918"/>
                </a:lnTo>
                <a:lnTo>
                  <a:pt x="534477" y="471189"/>
                </a:lnTo>
                <a:lnTo>
                  <a:pt x="505791" y="505743"/>
                </a:lnTo>
                <a:lnTo>
                  <a:pt x="485741" y="547627"/>
                </a:lnTo>
                <a:lnTo>
                  <a:pt x="475977" y="593699"/>
                </a:lnTo>
                <a:lnTo>
                  <a:pt x="475294" y="610452"/>
                </a:lnTo>
                <a:lnTo>
                  <a:pt x="475294" y="716208"/>
                </a:lnTo>
                <a:lnTo>
                  <a:pt x="468980" y="722491"/>
                </a:lnTo>
                <a:lnTo>
                  <a:pt x="559319" y="722491"/>
                </a:lnTo>
                <a:lnTo>
                  <a:pt x="559674" y="598934"/>
                </a:lnTo>
                <a:lnTo>
                  <a:pt x="562119" y="584275"/>
                </a:lnTo>
                <a:lnTo>
                  <a:pt x="579563" y="546580"/>
                </a:lnTo>
                <a:lnTo>
                  <a:pt x="609425" y="519355"/>
                </a:lnTo>
                <a:lnTo>
                  <a:pt x="648170" y="502602"/>
                </a:lnTo>
                <a:lnTo>
                  <a:pt x="677189" y="499461"/>
                </a:lnTo>
                <a:lnTo>
                  <a:pt x="866800" y="499461"/>
                </a:lnTo>
                <a:lnTo>
                  <a:pt x="866800" y="447106"/>
                </a:lnTo>
                <a:lnTo>
                  <a:pt x="778060" y="447106"/>
                </a:lnTo>
                <a:lnTo>
                  <a:pt x="770786" y="441871"/>
                </a:lnTo>
                <a:lnTo>
                  <a:pt x="761894" y="436635"/>
                </a:lnTo>
                <a:lnTo>
                  <a:pt x="751968" y="432447"/>
                </a:lnTo>
                <a:lnTo>
                  <a:pt x="741020" y="427212"/>
                </a:lnTo>
                <a:lnTo>
                  <a:pt x="729059" y="423023"/>
                </a:lnTo>
                <a:lnTo>
                  <a:pt x="716095" y="419882"/>
                </a:lnTo>
                <a:lnTo>
                  <a:pt x="687199" y="415694"/>
                </a:lnTo>
                <a:lnTo>
                  <a:pt x="671288" y="414647"/>
                </a:lnTo>
                <a:close/>
              </a:path>
              <a:path w="2785402" h="805211">
                <a:moveTo>
                  <a:pt x="1038135" y="0"/>
                </a:moveTo>
                <a:lnTo>
                  <a:pt x="967122" y="0"/>
                </a:lnTo>
                <a:lnTo>
                  <a:pt x="960808" y="6282"/>
                </a:lnTo>
                <a:lnTo>
                  <a:pt x="960808" y="716208"/>
                </a:lnTo>
                <a:lnTo>
                  <a:pt x="954442" y="722491"/>
                </a:lnTo>
                <a:lnTo>
                  <a:pt x="1044501" y="722491"/>
                </a:lnTo>
                <a:lnTo>
                  <a:pt x="1044540" y="404176"/>
                </a:lnTo>
                <a:lnTo>
                  <a:pt x="1046040" y="389516"/>
                </a:lnTo>
                <a:lnTo>
                  <a:pt x="1061718" y="349727"/>
                </a:lnTo>
                <a:lnTo>
                  <a:pt x="1090756" y="320409"/>
                </a:lnTo>
                <a:lnTo>
                  <a:pt x="1128773" y="303655"/>
                </a:lnTo>
                <a:lnTo>
                  <a:pt x="1156940" y="300514"/>
                </a:lnTo>
                <a:lnTo>
                  <a:pt x="1315910" y="300514"/>
                </a:lnTo>
                <a:lnTo>
                  <a:pt x="1311617" y="294231"/>
                </a:lnTo>
                <a:lnTo>
                  <a:pt x="1280451" y="261772"/>
                </a:lnTo>
                <a:lnTo>
                  <a:pt x="1258850" y="247112"/>
                </a:lnTo>
                <a:lnTo>
                  <a:pt x="1049287" y="247112"/>
                </a:lnTo>
                <a:lnTo>
                  <a:pt x="1044491" y="243971"/>
                </a:lnTo>
                <a:lnTo>
                  <a:pt x="1044491" y="6282"/>
                </a:lnTo>
                <a:lnTo>
                  <a:pt x="1038135" y="0"/>
                </a:lnTo>
                <a:close/>
              </a:path>
              <a:path w="2785402" h="805211">
                <a:moveTo>
                  <a:pt x="1629856" y="414647"/>
                </a:moveTo>
                <a:lnTo>
                  <a:pt x="1569730" y="424070"/>
                </a:lnTo>
                <a:lnTo>
                  <a:pt x="1528722" y="442918"/>
                </a:lnTo>
                <a:lnTo>
                  <a:pt x="1493048" y="471189"/>
                </a:lnTo>
                <a:lnTo>
                  <a:pt x="1464361" y="505743"/>
                </a:lnTo>
                <a:lnTo>
                  <a:pt x="1444310" y="547627"/>
                </a:lnTo>
                <a:lnTo>
                  <a:pt x="1434545" y="593699"/>
                </a:lnTo>
                <a:lnTo>
                  <a:pt x="1433862" y="610452"/>
                </a:lnTo>
                <a:lnTo>
                  <a:pt x="1433862" y="716208"/>
                </a:lnTo>
                <a:lnTo>
                  <a:pt x="1427506" y="722491"/>
                </a:lnTo>
                <a:lnTo>
                  <a:pt x="1517887" y="722491"/>
                </a:lnTo>
                <a:lnTo>
                  <a:pt x="1518243" y="598934"/>
                </a:lnTo>
                <a:lnTo>
                  <a:pt x="1520688" y="584275"/>
                </a:lnTo>
                <a:lnTo>
                  <a:pt x="1538134" y="546580"/>
                </a:lnTo>
                <a:lnTo>
                  <a:pt x="1567998" y="519355"/>
                </a:lnTo>
                <a:lnTo>
                  <a:pt x="1606745" y="502602"/>
                </a:lnTo>
                <a:lnTo>
                  <a:pt x="1635766" y="499461"/>
                </a:lnTo>
                <a:lnTo>
                  <a:pt x="1825378" y="499461"/>
                </a:lnTo>
                <a:lnTo>
                  <a:pt x="1825378" y="447106"/>
                </a:lnTo>
                <a:lnTo>
                  <a:pt x="1736627" y="447106"/>
                </a:lnTo>
                <a:lnTo>
                  <a:pt x="1729353" y="441871"/>
                </a:lnTo>
                <a:lnTo>
                  <a:pt x="1720461" y="436635"/>
                </a:lnTo>
                <a:lnTo>
                  <a:pt x="1710536" y="432447"/>
                </a:lnTo>
                <a:lnTo>
                  <a:pt x="1699588" y="427212"/>
                </a:lnTo>
                <a:lnTo>
                  <a:pt x="1687626" y="423023"/>
                </a:lnTo>
                <a:lnTo>
                  <a:pt x="1674662" y="419882"/>
                </a:lnTo>
                <a:lnTo>
                  <a:pt x="1645767" y="415694"/>
                </a:lnTo>
                <a:lnTo>
                  <a:pt x="1629856" y="414647"/>
                </a:lnTo>
                <a:close/>
              </a:path>
              <a:path w="2785402" h="805211">
                <a:moveTo>
                  <a:pt x="2128941" y="216747"/>
                </a:moveTo>
                <a:lnTo>
                  <a:pt x="2096144" y="216747"/>
                </a:lnTo>
                <a:lnTo>
                  <a:pt x="2079906" y="218841"/>
                </a:lnTo>
                <a:lnTo>
                  <a:pt x="2034771" y="231406"/>
                </a:lnTo>
                <a:lnTo>
                  <a:pt x="1995736" y="253395"/>
                </a:lnTo>
                <a:lnTo>
                  <a:pt x="1963738" y="282713"/>
                </a:lnTo>
                <a:lnTo>
                  <a:pt x="1939719" y="319362"/>
                </a:lnTo>
                <a:lnTo>
                  <a:pt x="1924618" y="361245"/>
                </a:lnTo>
                <a:lnTo>
                  <a:pt x="1919376" y="407317"/>
                </a:lnTo>
                <a:lnTo>
                  <a:pt x="1919376" y="716208"/>
                </a:lnTo>
                <a:lnTo>
                  <a:pt x="1913020" y="722491"/>
                </a:lnTo>
                <a:lnTo>
                  <a:pt x="2003078" y="722491"/>
                </a:lnTo>
                <a:lnTo>
                  <a:pt x="2003168" y="402081"/>
                </a:lnTo>
                <a:lnTo>
                  <a:pt x="2004739" y="387422"/>
                </a:lnTo>
                <a:lnTo>
                  <a:pt x="2019776" y="348680"/>
                </a:lnTo>
                <a:lnTo>
                  <a:pt x="2048143" y="320409"/>
                </a:lnTo>
                <a:lnTo>
                  <a:pt x="2087066" y="303655"/>
                </a:lnTo>
                <a:lnTo>
                  <a:pt x="2117512" y="300514"/>
                </a:lnTo>
                <a:lnTo>
                  <a:pt x="2277470" y="300514"/>
                </a:lnTo>
                <a:lnTo>
                  <a:pt x="2272005" y="293184"/>
                </a:lnTo>
                <a:lnTo>
                  <a:pt x="2240961" y="260725"/>
                </a:lnTo>
                <a:lnTo>
                  <a:pt x="2203127" y="236642"/>
                </a:lnTo>
                <a:lnTo>
                  <a:pt x="2159962" y="221982"/>
                </a:lnTo>
                <a:lnTo>
                  <a:pt x="2144640" y="218841"/>
                </a:lnTo>
                <a:lnTo>
                  <a:pt x="2128941" y="216747"/>
                </a:lnTo>
                <a:close/>
              </a:path>
              <a:path w="2785402" h="805211">
                <a:moveTo>
                  <a:pt x="2589785" y="414647"/>
                </a:moveTo>
                <a:lnTo>
                  <a:pt x="2529681" y="424070"/>
                </a:lnTo>
                <a:lnTo>
                  <a:pt x="2488684" y="442918"/>
                </a:lnTo>
                <a:lnTo>
                  <a:pt x="2453019" y="471189"/>
                </a:lnTo>
                <a:lnTo>
                  <a:pt x="2424337" y="505743"/>
                </a:lnTo>
                <a:lnTo>
                  <a:pt x="2404289" y="547627"/>
                </a:lnTo>
                <a:lnTo>
                  <a:pt x="2394526" y="593699"/>
                </a:lnTo>
                <a:lnTo>
                  <a:pt x="2393843" y="610452"/>
                </a:lnTo>
                <a:lnTo>
                  <a:pt x="2393843" y="716208"/>
                </a:lnTo>
                <a:lnTo>
                  <a:pt x="2387477" y="722491"/>
                </a:lnTo>
                <a:lnTo>
                  <a:pt x="2477868" y="722491"/>
                </a:lnTo>
                <a:lnTo>
                  <a:pt x="2478223" y="598934"/>
                </a:lnTo>
                <a:lnTo>
                  <a:pt x="2480667" y="584275"/>
                </a:lnTo>
                <a:lnTo>
                  <a:pt x="2498111" y="546580"/>
                </a:lnTo>
                <a:lnTo>
                  <a:pt x="2527972" y="519355"/>
                </a:lnTo>
                <a:lnTo>
                  <a:pt x="2566716" y="502602"/>
                </a:lnTo>
                <a:lnTo>
                  <a:pt x="2595734" y="499461"/>
                </a:lnTo>
                <a:lnTo>
                  <a:pt x="2785365" y="499461"/>
                </a:lnTo>
                <a:lnTo>
                  <a:pt x="2785356" y="447106"/>
                </a:lnTo>
                <a:lnTo>
                  <a:pt x="2696608" y="447106"/>
                </a:lnTo>
                <a:lnTo>
                  <a:pt x="2689303" y="441871"/>
                </a:lnTo>
                <a:lnTo>
                  <a:pt x="2680411" y="436635"/>
                </a:lnTo>
                <a:lnTo>
                  <a:pt x="2670487" y="432447"/>
                </a:lnTo>
                <a:lnTo>
                  <a:pt x="2659538" y="427212"/>
                </a:lnTo>
                <a:lnTo>
                  <a:pt x="2647577" y="423023"/>
                </a:lnTo>
                <a:lnTo>
                  <a:pt x="2634611" y="419882"/>
                </a:lnTo>
                <a:lnTo>
                  <a:pt x="2605705" y="415694"/>
                </a:lnTo>
                <a:lnTo>
                  <a:pt x="2589785" y="414647"/>
                </a:lnTo>
                <a:close/>
              </a:path>
              <a:path w="2785402" h="805211">
                <a:moveTo>
                  <a:pt x="839948" y="302608"/>
                </a:moveTo>
                <a:lnTo>
                  <a:pt x="691743" y="302608"/>
                </a:lnTo>
                <a:lnTo>
                  <a:pt x="707115" y="303655"/>
                </a:lnTo>
                <a:lnTo>
                  <a:pt x="721157" y="307844"/>
                </a:lnTo>
                <a:lnTo>
                  <a:pt x="755016" y="328785"/>
                </a:lnTo>
                <a:lnTo>
                  <a:pt x="775887" y="363339"/>
                </a:lnTo>
                <a:lnTo>
                  <a:pt x="782959" y="407317"/>
                </a:lnTo>
                <a:lnTo>
                  <a:pt x="782908" y="443965"/>
                </a:lnTo>
                <a:lnTo>
                  <a:pt x="778060" y="447106"/>
                </a:lnTo>
                <a:lnTo>
                  <a:pt x="866800" y="447106"/>
                </a:lnTo>
                <a:lnTo>
                  <a:pt x="866765" y="407317"/>
                </a:lnTo>
                <a:lnTo>
                  <a:pt x="862059" y="361245"/>
                </a:lnTo>
                <a:lnTo>
                  <a:pt x="848281" y="318314"/>
                </a:lnTo>
                <a:lnTo>
                  <a:pt x="841795" y="305749"/>
                </a:lnTo>
                <a:lnTo>
                  <a:pt x="839948" y="302608"/>
                </a:lnTo>
                <a:close/>
              </a:path>
              <a:path w="2785402" h="805211">
                <a:moveTo>
                  <a:pt x="1798523" y="302608"/>
                </a:moveTo>
                <a:lnTo>
                  <a:pt x="1650325" y="302608"/>
                </a:lnTo>
                <a:lnTo>
                  <a:pt x="1665691" y="303655"/>
                </a:lnTo>
                <a:lnTo>
                  <a:pt x="1679728" y="307844"/>
                </a:lnTo>
                <a:lnTo>
                  <a:pt x="1713585" y="328785"/>
                </a:lnTo>
                <a:lnTo>
                  <a:pt x="1734461" y="363339"/>
                </a:lnTo>
                <a:lnTo>
                  <a:pt x="1741590" y="409411"/>
                </a:lnTo>
                <a:lnTo>
                  <a:pt x="1741486" y="443965"/>
                </a:lnTo>
                <a:lnTo>
                  <a:pt x="1736627" y="447106"/>
                </a:lnTo>
                <a:lnTo>
                  <a:pt x="1825378" y="447106"/>
                </a:lnTo>
                <a:lnTo>
                  <a:pt x="1825343" y="407317"/>
                </a:lnTo>
                <a:lnTo>
                  <a:pt x="1820637" y="361245"/>
                </a:lnTo>
                <a:lnTo>
                  <a:pt x="1806857" y="318314"/>
                </a:lnTo>
                <a:lnTo>
                  <a:pt x="1800371" y="305749"/>
                </a:lnTo>
                <a:lnTo>
                  <a:pt x="1798523" y="302608"/>
                </a:lnTo>
                <a:close/>
              </a:path>
              <a:path w="2785402" h="805211">
                <a:moveTo>
                  <a:pt x="2757982" y="302608"/>
                </a:moveTo>
                <a:lnTo>
                  <a:pt x="2610292" y="302608"/>
                </a:lnTo>
                <a:lnTo>
                  <a:pt x="2625664" y="303655"/>
                </a:lnTo>
                <a:lnTo>
                  <a:pt x="2639706" y="307844"/>
                </a:lnTo>
                <a:lnTo>
                  <a:pt x="2673565" y="328785"/>
                </a:lnTo>
                <a:lnTo>
                  <a:pt x="2694436" y="363339"/>
                </a:lnTo>
                <a:lnTo>
                  <a:pt x="2701508" y="407317"/>
                </a:lnTo>
                <a:lnTo>
                  <a:pt x="2701467" y="443965"/>
                </a:lnTo>
                <a:lnTo>
                  <a:pt x="2696608" y="447106"/>
                </a:lnTo>
                <a:lnTo>
                  <a:pt x="2785356" y="447106"/>
                </a:lnTo>
                <a:lnTo>
                  <a:pt x="2785313" y="407317"/>
                </a:lnTo>
                <a:lnTo>
                  <a:pt x="2780503" y="361245"/>
                </a:lnTo>
                <a:lnTo>
                  <a:pt x="2766458" y="318314"/>
                </a:lnTo>
                <a:lnTo>
                  <a:pt x="2759860" y="305749"/>
                </a:lnTo>
                <a:lnTo>
                  <a:pt x="2757982" y="302608"/>
                </a:lnTo>
                <a:close/>
              </a:path>
              <a:path w="2785402" h="805211">
                <a:moveTo>
                  <a:pt x="700456" y="216747"/>
                </a:moveTo>
                <a:lnTo>
                  <a:pt x="671233" y="216747"/>
                </a:lnTo>
                <a:lnTo>
                  <a:pt x="658514" y="217794"/>
                </a:lnTo>
                <a:lnTo>
                  <a:pt x="621584" y="227218"/>
                </a:lnTo>
                <a:lnTo>
                  <a:pt x="586748" y="245018"/>
                </a:lnTo>
                <a:lnTo>
                  <a:pt x="568202" y="268054"/>
                </a:lnTo>
                <a:lnTo>
                  <a:pt x="574307" y="273290"/>
                </a:lnTo>
                <a:lnTo>
                  <a:pt x="616655" y="316220"/>
                </a:lnTo>
                <a:lnTo>
                  <a:pt x="625863" y="318314"/>
                </a:lnTo>
                <a:lnTo>
                  <a:pt x="640178" y="312032"/>
                </a:lnTo>
                <a:lnTo>
                  <a:pt x="650685" y="307844"/>
                </a:lnTo>
                <a:lnTo>
                  <a:pt x="662614" y="304702"/>
                </a:lnTo>
                <a:lnTo>
                  <a:pt x="676216" y="302608"/>
                </a:lnTo>
                <a:lnTo>
                  <a:pt x="839948" y="302608"/>
                </a:lnTo>
                <a:lnTo>
                  <a:pt x="834405" y="293184"/>
                </a:lnTo>
                <a:lnTo>
                  <a:pt x="807050" y="260725"/>
                </a:lnTo>
                <a:lnTo>
                  <a:pt x="772442" y="236642"/>
                </a:lnTo>
                <a:lnTo>
                  <a:pt x="731247" y="221982"/>
                </a:lnTo>
                <a:lnTo>
                  <a:pt x="716168" y="218841"/>
                </a:lnTo>
                <a:lnTo>
                  <a:pt x="700456" y="216747"/>
                </a:lnTo>
                <a:close/>
              </a:path>
              <a:path w="2785402" h="805211">
                <a:moveTo>
                  <a:pt x="1659032" y="216747"/>
                </a:moveTo>
                <a:lnTo>
                  <a:pt x="1629801" y="216747"/>
                </a:lnTo>
                <a:lnTo>
                  <a:pt x="1617076" y="217794"/>
                </a:lnTo>
                <a:lnTo>
                  <a:pt x="1580142" y="227218"/>
                </a:lnTo>
                <a:lnTo>
                  <a:pt x="1545319" y="245018"/>
                </a:lnTo>
                <a:lnTo>
                  <a:pt x="1526770" y="268054"/>
                </a:lnTo>
                <a:lnTo>
                  <a:pt x="1532874" y="273290"/>
                </a:lnTo>
                <a:lnTo>
                  <a:pt x="1575225" y="316220"/>
                </a:lnTo>
                <a:lnTo>
                  <a:pt x="1584428" y="318314"/>
                </a:lnTo>
                <a:lnTo>
                  <a:pt x="1598752" y="312032"/>
                </a:lnTo>
                <a:lnTo>
                  <a:pt x="1609243" y="307844"/>
                </a:lnTo>
                <a:lnTo>
                  <a:pt x="1621169" y="304702"/>
                </a:lnTo>
                <a:lnTo>
                  <a:pt x="1634780" y="302608"/>
                </a:lnTo>
                <a:lnTo>
                  <a:pt x="1798523" y="302608"/>
                </a:lnTo>
                <a:lnTo>
                  <a:pt x="1792980" y="293184"/>
                </a:lnTo>
                <a:lnTo>
                  <a:pt x="1765624" y="260725"/>
                </a:lnTo>
                <a:lnTo>
                  <a:pt x="1731015" y="236642"/>
                </a:lnTo>
                <a:lnTo>
                  <a:pt x="1689822" y="221982"/>
                </a:lnTo>
                <a:lnTo>
                  <a:pt x="1674743" y="218841"/>
                </a:lnTo>
                <a:lnTo>
                  <a:pt x="1659032" y="216747"/>
                </a:lnTo>
                <a:close/>
              </a:path>
              <a:path w="2785402" h="805211">
                <a:moveTo>
                  <a:pt x="2617344" y="216747"/>
                </a:moveTo>
                <a:lnTo>
                  <a:pt x="2588115" y="216747"/>
                </a:lnTo>
                <a:lnTo>
                  <a:pt x="2575391" y="217794"/>
                </a:lnTo>
                <a:lnTo>
                  <a:pt x="2538447" y="227218"/>
                </a:lnTo>
                <a:lnTo>
                  <a:pt x="2503619" y="245018"/>
                </a:lnTo>
                <a:lnTo>
                  <a:pt x="2485767" y="257583"/>
                </a:lnTo>
                <a:lnTo>
                  <a:pt x="2486699" y="268054"/>
                </a:lnTo>
                <a:lnTo>
                  <a:pt x="2492803" y="273290"/>
                </a:lnTo>
                <a:lnTo>
                  <a:pt x="2535202" y="316220"/>
                </a:lnTo>
                <a:lnTo>
                  <a:pt x="2544385" y="318314"/>
                </a:lnTo>
                <a:lnTo>
                  <a:pt x="2558723" y="312032"/>
                </a:lnTo>
                <a:lnTo>
                  <a:pt x="2569218" y="307844"/>
                </a:lnTo>
                <a:lnTo>
                  <a:pt x="2581137" y="304702"/>
                </a:lnTo>
                <a:lnTo>
                  <a:pt x="2594742" y="302608"/>
                </a:lnTo>
                <a:lnTo>
                  <a:pt x="2757982" y="302608"/>
                </a:lnTo>
                <a:lnTo>
                  <a:pt x="2752349" y="293184"/>
                </a:lnTo>
                <a:lnTo>
                  <a:pt x="2724617" y="260725"/>
                </a:lnTo>
                <a:lnTo>
                  <a:pt x="2689658" y="236642"/>
                </a:lnTo>
                <a:lnTo>
                  <a:pt x="2648212" y="221982"/>
                </a:lnTo>
                <a:lnTo>
                  <a:pt x="2633083" y="218841"/>
                </a:lnTo>
                <a:lnTo>
                  <a:pt x="2617344" y="216747"/>
                </a:lnTo>
                <a:close/>
              </a:path>
              <a:path w="2785402" h="805211">
                <a:moveTo>
                  <a:pt x="1166361" y="216747"/>
                </a:moveTo>
                <a:lnTo>
                  <a:pt x="1149822" y="216747"/>
                </a:lnTo>
                <a:lnTo>
                  <a:pt x="1133990" y="217794"/>
                </a:lnTo>
                <a:lnTo>
                  <a:pt x="1092600" y="226171"/>
                </a:lnTo>
                <a:lnTo>
                  <a:pt x="1070478" y="235594"/>
                </a:lnTo>
                <a:lnTo>
                  <a:pt x="1061172" y="239783"/>
                </a:lnTo>
                <a:lnTo>
                  <a:pt x="1053088" y="243971"/>
                </a:lnTo>
                <a:lnTo>
                  <a:pt x="1049287" y="247112"/>
                </a:lnTo>
                <a:lnTo>
                  <a:pt x="1258850" y="247112"/>
                </a:lnTo>
                <a:lnTo>
                  <a:pt x="1213437" y="226171"/>
                </a:lnTo>
                <a:lnTo>
                  <a:pt x="1182510" y="218841"/>
                </a:lnTo>
                <a:lnTo>
                  <a:pt x="1166361" y="216747"/>
                </a:lnTo>
                <a:close/>
              </a:path>
              <a:path w="2785402" h="805211">
                <a:moveTo>
                  <a:pt x="385192" y="3141"/>
                </a:moveTo>
                <a:lnTo>
                  <a:pt x="314084" y="3141"/>
                </a:lnTo>
                <a:lnTo>
                  <a:pt x="307718" y="9423"/>
                </a:lnTo>
                <a:lnTo>
                  <a:pt x="307718" y="209417"/>
                </a:lnTo>
                <a:lnTo>
                  <a:pt x="301404" y="215700"/>
                </a:lnTo>
                <a:lnTo>
                  <a:pt x="391506" y="215700"/>
                </a:lnTo>
                <a:lnTo>
                  <a:pt x="391506" y="9423"/>
                </a:lnTo>
                <a:lnTo>
                  <a:pt x="385192" y="3141"/>
                </a:lnTo>
                <a:close/>
              </a:path>
            </a:pathLst>
          </a:custGeom>
          <a:solidFill>
            <a:srgbClr val="0753A0"/>
          </a:solidFill>
        </p:spPr>
        <p:txBody>
          <a:bodyPr wrap="square" lIns="0" tIns="0" rIns="0" bIns="0" rtlCol="0">
            <a:noAutofit/>
          </a:bodyPr>
          <a:lstStyle/>
          <a:p>
            <a:endParaRPr/>
          </a:p>
        </p:txBody>
      </p:sp>
      <p:sp>
        <p:nvSpPr>
          <p:cNvPr id="23" name="bk object 23"/>
          <p:cNvSpPr/>
          <p:nvPr/>
        </p:nvSpPr>
        <p:spPr>
          <a:xfrm>
            <a:off x="8593952" y="10416299"/>
            <a:ext cx="224118" cy="306240"/>
          </a:xfrm>
          <a:custGeom>
            <a:avLst/>
            <a:gdLst/>
            <a:ahLst/>
            <a:cxnLst/>
            <a:rect l="l" t="t" r="r" b="b"/>
            <a:pathLst>
              <a:path w="224118" h="306240">
                <a:moveTo>
                  <a:pt x="106226" y="0"/>
                </a:moveTo>
                <a:lnTo>
                  <a:pt x="66126" y="9797"/>
                </a:lnTo>
                <a:lnTo>
                  <a:pt x="32222" y="32942"/>
                </a:lnTo>
                <a:lnTo>
                  <a:pt x="8763" y="67359"/>
                </a:lnTo>
                <a:lnTo>
                  <a:pt x="0" y="110968"/>
                </a:lnTo>
                <a:lnTo>
                  <a:pt x="0" y="306240"/>
                </a:lnTo>
                <a:lnTo>
                  <a:pt x="224118" y="306240"/>
                </a:lnTo>
                <a:lnTo>
                  <a:pt x="224118" y="110968"/>
                </a:lnTo>
                <a:lnTo>
                  <a:pt x="216914" y="71295"/>
                </a:lnTo>
                <a:lnTo>
                  <a:pt x="195007" y="36609"/>
                </a:lnTo>
                <a:lnTo>
                  <a:pt x="161855" y="12455"/>
                </a:lnTo>
                <a:lnTo>
                  <a:pt x="120968" y="781"/>
                </a:lnTo>
                <a:lnTo>
                  <a:pt x="106226" y="0"/>
                </a:lnTo>
                <a:close/>
              </a:path>
            </a:pathLst>
          </a:custGeom>
          <a:solidFill>
            <a:srgbClr val="4AAE4B"/>
          </a:solidFill>
        </p:spPr>
        <p:txBody>
          <a:bodyPr wrap="square" lIns="0" tIns="0" rIns="0" bIns="0" rtlCol="0">
            <a:noAutofit/>
          </a:bodyPr>
          <a:lstStyle/>
          <a:p>
            <a:endParaRPr/>
          </a:p>
        </p:txBody>
      </p:sp>
      <p:sp>
        <p:nvSpPr>
          <p:cNvPr id="24" name="bk object 24"/>
          <p:cNvSpPr/>
          <p:nvPr/>
        </p:nvSpPr>
        <p:spPr>
          <a:xfrm>
            <a:off x="10572775" y="10416299"/>
            <a:ext cx="224118" cy="306083"/>
          </a:xfrm>
          <a:custGeom>
            <a:avLst/>
            <a:gdLst/>
            <a:ahLst/>
            <a:cxnLst/>
            <a:rect l="l" t="t" r="r" b="b"/>
            <a:pathLst>
              <a:path w="224118" h="306083">
                <a:moveTo>
                  <a:pt x="106226" y="0"/>
                </a:moveTo>
                <a:lnTo>
                  <a:pt x="66126" y="9797"/>
                </a:lnTo>
                <a:lnTo>
                  <a:pt x="32222" y="32942"/>
                </a:lnTo>
                <a:lnTo>
                  <a:pt x="8763" y="67359"/>
                </a:lnTo>
                <a:lnTo>
                  <a:pt x="0" y="110968"/>
                </a:lnTo>
                <a:lnTo>
                  <a:pt x="0" y="306083"/>
                </a:lnTo>
                <a:lnTo>
                  <a:pt x="224118" y="306083"/>
                </a:lnTo>
                <a:lnTo>
                  <a:pt x="224118" y="110968"/>
                </a:lnTo>
                <a:lnTo>
                  <a:pt x="216914" y="71295"/>
                </a:lnTo>
                <a:lnTo>
                  <a:pt x="195007" y="36609"/>
                </a:lnTo>
                <a:lnTo>
                  <a:pt x="161855" y="12455"/>
                </a:lnTo>
                <a:lnTo>
                  <a:pt x="120968" y="781"/>
                </a:lnTo>
                <a:lnTo>
                  <a:pt x="106226" y="0"/>
                </a:lnTo>
                <a:close/>
              </a:path>
            </a:pathLst>
          </a:custGeom>
          <a:solidFill>
            <a:srgbClr val="F8B03E"/>
          </a:solidFill>
        </p:spPr>
        <p:txBody>
          <a:bodyPr wrap="square" lIns="0" tIns="0" rIns="0" bIns="0" rtlCol="0">
            <a:noAutofit/>
          </a:bodyPr>
          <a:lstStyle/>
          <a:p>
            <a:endParaRPr/>
          </a:p>
        </p:txBody>
      </p:sp>
      <p:sp>
        <p:nvSpPr>
          <p:cNvPr id="25" name="bk object 25"/>
          <p:cNvSpPr/>
          <p:nvPr/>
        </p:nvSpPr>
        <p:spPr>
          <a:xfrm>
            <a:off x="11532860" y="10416298"/>
            <a:ext cx="224108" cy="306083"/>
          </a:xfrm>
          <a:custGeom>
            <a:avLst/>
            <a:gdLst/>
            <a:ahLst/>
            <a:cxnLst/>
            <a:rect l="l" t="t" r="r" b="b"/>
            <a:pathLst>
              <a:path w="224108" h="306083">
                <a:moveTo>
                  <a:pt x="106224" y="0"/>
                </a:moveTo>
                <a:lnTo>
                  <a:pt x="66123" y="9795"/>
                </a:lnTo>
                <a:lnTo>
                  <a:pt x="32220" y="32940"/>
                </a:lnTo>
                <a:lnTo>
                  <a:pt x="8763" y="67357"/>
                </a:lnTo>
                <a:lnTo>
                  <a:pt x="0" y="110969"/>
                </a:lnTo>
                <a:lnTo>
                  <a:pt x="0" y="306083"/>
                </a:lnTo>
                <a:lnTo>
                  <a:pt x="224108" y="306083"/>
                </a:lnTo>
                <a:lnTo>
                  <a:pt x="224108" y="110969"/>
                </a:lnTo>
                <a:lnTo>
                  <a:pt x="216905" y="71301"/>
                </a:lnTo>
                <a:lnTo>
                  <a:pt x="195000" y="36612"/>
                </a:lnTo>
                <a:lnTo>
                  <a:pt x="161849" y="12456"/>
                </a:lnTo>
                <a:lnTo>
                  <a:pt x="120964" y="781"/>
                </a:lnTo>
                <a:lnTo>
                  <a:pt x="106224" y="0"/>
                </a:lnTo>
                <a:close/>
              </a:path>
            </a:pathLst>
          </a:custGeom>
          <a:solidFill>
            <a:srgbClr val="E52A29"/>
          </a:solidFill>
        </p:spPr>
        <p:txBody>
          <a:bodyPr wrap="square" lIns="0" tIns="0" rIns="0" bIns="0" rtlCol="0">
            <a:noAutofit/>
          </a:bodyPr>
          <a:lstStyle/>
          <a:p>
            <a:endParaRPr/>
          </a:p>
        </p:txBody>
      </p:sp>
      <p:sp>
        <p:nvSpPr>
          <p:cNvPr id="26" name="bk object 26"/>
          <p:cNvSpPr/>
          <p:nvPr/>
        </p:nvSpPr>
        <p:spPr>
          <a:xfrm>
            <a:off x="9614479" y="10416298"/>
            <a:ext cx="224108" cy="306083"/>
          </a:xfrm>
          <a:custGeom>
            <a:avLst/>
            <a:gdLst/>
            <a:ahLst/>
            <a:cxnLst/>
            <a:rect l="l" t="t" r="r" b="b"/>
            <a:pathLst>
              <a:path w="224108" h="306083">
                <a:moveTo>
                  <a:pt x="106224" y="0"/>
                </a:moveTo>
                <a:lnTo>
                  <a:pt x="66123" y="9795"/>
                </a:lnTo>
                <a:lnTo>
                  <a:pt x="32220" y="32940"/>
                </a:lnTo>
                <a:lnTo>
                  <a:pt x="8763" y="67357"/>
                </a:lnTo>
                <a:lnTo>
                  <a:pt x="0" y="110969"/>
                </a:lnTo>
                <a:lnTo>
                  <a:pt x="0" y="306083"/>
                </a:lnTo>
                <a:lnTo>
                  <a:pt x="224108" y="306083"/>
                </a:lnTo>
                <a:lnTo>
                  <a:pt x="224108" y="110969"/>
                </a:lnTo>
                <a:lnTo>
                  <a:pt x="216905" y="71301"/>
                </a:lnTo>
                <a:lnTo>
                  <a:pt x="195000" y="36612"/>
                </a:lnTo>
                <a:lnTo>
                  <a:pt x="161849" y="12456"/>
                </a:lnTo>
                <a:lnTo>
                  <a:pt x="120964" y="781"/>
                </a:lnTo>
                <a:lnTo>
                  <a:pt x="106224" y="0"/>
                </a:lnTo>
                <a:close/>
              </a:path>
            </a:pathLst>
          </a:custGeom>
          <a:solidFill>
            <a:srgbClr val="2DA9E1"/>
          </a:solidFill>
        </p:spPr>
        <p:txBody>
          <a:bodyPr wrap="square" lIns="0" tIns="0" rIns="0" bIns="0" rtlCol="0">
            <a:noAutofit/>
          </a:bodyPr>
          <a:lstStyle/>
          <a:p>
            <a:endParaRPr/>
          </a:p>
        </p:txBody>
      </p:sp>
      <p:sp>
        <p:nvSpPr>
          <p:cNvPr id="27" name="bk object 27"/>
          <p:cNvSpPr/>
          <p:nvPr/>
        </p:nvSpPr>
        <p:spPr>
          <a:xfrm>
            <a:off x="8276248" y="10832438"/>
            <a:ext cx="92720" cy="110153"/>
          </a:xfrm>
          <a:custGeom>
            <a:avLst/>
            <a:gdLst/>
            <a:ahLst/>
            <a:cxnLst/>
            <a:rect l="l" t="t" r="r" b="b"/>
            <a:pathLst>
              <a:path w="92720" h="110153">
                <a:moveTo>
                  <a:pt x="59390" y="0"/>
                </a:moveTo>
                <a:lnTo>
                  <a:pt x="0" y="0"/>
                </a:lnTo>
                <a:lnTo>
                  <a:pt x="0" y="110153"/>
                </a:lnTo>
                <a:lnTo>
                  <a:pt x="24219" y="110153"/>
                </a:lnTo>
                <a:lnTo>
                  <a:pt x="24219" y="67107"/>
                </a:lnTo>
                <a:lnTo>
                  <a:pt x="85483" y="67107"/>
                </a:lnTo>
                <a:lnTo>
                  <a:pt x="85085" y="65999"/>
                </a:lnTo>
                <a:lnTo>
                  <a:pt x="74196" y="58322"/>
                </a:lnTo>
                <a:lnTo>
                  <a:pt x="74960" y="57689"/>
                </a:lnTo>
                <a:lnTo>
                  <a:pt x="84434" y="50910"/>
                </a:lnTo>
                <a:lnTo>
                  <a:pt x="84949" y="49830"/>
                </a:lnTo>
                <a:lnTo>
                  <a:pt x="24219" y="49830"/>
                </a:lnTo>
                <a:lnTo>
                  <a:pt x="24219" y="18826"/>
                </a:lnTo>
                <a:lnTo>
                  <a:pt x="88671" y="18826"/>
                </a:lnTo>
                <a:lnTo>
                  <a:pt x="85215" y="11501"/>
                </a:lnTo>
                <a:lnTo>
                  <a:pt x="74459" y="3129"/>
                </a:lnTo>
                <a:lnTo>
                  <a:pt x="59390" y="0"/>
                </a:lnTo>
                <a:close/>
              </a:path>
              <a:path w="92720" h="110153">
                <a:moveTo>
                  <a:pt x="85483" y="67107"/>
                </a:moveTo>
                <a:lnTo>
                  <a:pt x="24219" y="67107"/>
                </a:lnTo>
                <a:lnTo>
                  <a:pt x="49064" y="67112"/>
                </a:lnTo>
                <a:lnTo>
                  <a:pt x="61719" y="71421"/>
                </a:lnTo>
                <a:lnTo>
                  <a:pt x="66970" y="85126"/>
                </a:lnTo>
                <a:lnTo>
                  <a:pt x="68154" y="98358"/>
                </a:lnTo>
                <a:lnTo>
                  <a:pt x="70657" y="110153"/>
                </a:lnTo>
                <a:lnTo>
                  <a:pt x="92720" y="105544"/>
                </a:lnTo>
                <a:lnTo>
                  <a:pt x="90689" y="93209"/>
                </a:lnTo>
                <a:lnTo>
                  <a:pt x="89634" y="78651"/>
                </a:lnTo>
                <a:lnTo>
                  <a:pt x="85483" y="67107"/>
                </a:lnTo>
                <a:close/>
              </a:path>
              <a:path w="92720" h="110153">
                <a:moveTo>
                  <a:pt x="88671" y="18826"/>
                </a:moveTo>
                <a:lnTo>
                  <a:pt x="61558" y="18826"/>
                </a:lnTo>
                <a:lnTo>
                  <a:pt x="67422" y="23454"/>
                </a:lnTo>
                <a:lnTo>
                  <a:pt x="67422" y="45202"/>
                </a:lnTo>
                <a:lnTo>
                  <a:pt x="61558" y="49830"/>
                </a:lnTo>
                <a:lnTo>
                  <a:pt x="84949" y="49830"/>
                </a:lnTo>
                <a:lnTo>
                  <a:pt x="89685" y="39911"/>
                </a:lnTo>
                <a:lnTo>
                  <a:pt x="90917" y="23587"/>
                </a:lnTo>
                <a:lnTo>
                  <a:pt x="88671" y="18826"/>
                </a:lnTo>
                <a:close/>
              </a:path>
            </a:pathLst>
          </a:custGeom>
          <a:solidFill>
            <a:srgbClr val="0753A0"/>
          </a:solidFill>
        </p:spPr>
        <p:txBody>
          <a:bodyPr wrap="square" lIns="0" tIns="0" rIns="0" bIns="0" rtlCol="0">
            <a:noAutofit/>
          </a:bodyPr>
          <a:lstStyle/>
          <a:p>
            <a:endParaRPr/>
          </a:p>
        </p:txBody>
      </p:sp>
      <p:sp>
        <p:nvSpPr>
          <p:cNvPr id="28" name="bk object 28"/>
          <p:cNvSpPr/>
          <p:nvPr/>
        </p:nvSpPr>
        <p:spPr>
          <a:xfrm>
            <a:off x="8504039" y="10932769"/>
            <a:ext cx="83610" cy="0"/>
          </a:xfrm>
          <a:custGeom>
            <a:avLst/>
            <a:gdLst/>
            <a:ahLst/>
            <a:cxnLst/>
            <a:rect l="l" t="t" r="r" b="b"/>
            <a:pathLst>
              <a:path w="83610">
                <a:moveTo>
                  <a:pt x="0" y="0"/>
                </a:moveTo>
                <a:lnTo>
                  <a:pt x="83610" y="0"/>
                </a:lnTo>
              </a:path>
            </a:pathLst>
          </a:custGeom>
          <a:ln w="21590">
            <a:solidFill>
              <a:srgbClr val="0753A0"/>
            </a:solidFill>
          </a:ln>
        </p:spPr>
        <p:txBody>
          <a:bodyPr wrap="square" lIns="0" tIns="0" rIns="0" bIns="0" rtlCol="0">
            <a:noAutofit/>
          </a:bodyPr>
          <a:lstStyle/>
          <a:p>
            <a:endParaRPr/>
          </a:p>
        </p:txBody>
      </p:sp>
      <p:sp>
        <p:nvSpPr>
          <p:cNvPr id="29" name="bk object 29"/>
          <p:cNvSpPr/>
          <p:nvPr/>
        </p:nvSpPr>
        <p:spPr>
          <a:xfrm>
            <a:off x="8504039" y="10894669"/>
            <a:ext cx="24219" cy="27940"/>
          </a:xfrm>
          <a:custGeom>
            <a:avLst/>
            <a:gdLst/>
            <a:ahLst/>
            <a:cxnLst/>
            <a:rect l="l" t="t" r="r" b="b"/>
            <a:pathLst>
              <a:path w="24219" h="27940">
                <a:moveTo>
                  <a:pt x="0" y="13970"/>
                </a:moveTo>
                <a:lnTo>
                  <a:pt x="24219" y="13970"/>
                </a:lnTo>
              </a:path>
            </a:pathLst>
          </a:custGeom>
          <a:ln w="29210">
            <a:solidFill>
              <a:srgbClr val="0753A0"/>
            </a:solidFill>
          </a:ln>
        </p:spPr>
        <p:txBody>
          <a:bodyPr wrap="square" lIns="0" tIns="0" rIns="0" bIns="0" rtlCol="0">
            <a:noAutofit/>
          </a:bodyPr>
          <a:lstStyle/>
          <a:p>
            <a:endParaRPr/>
          </a:p>
        </p:txBody>
      </p:sp>
      <p:sp>
        <p:nvSpPr>
          <p:cNvPr id="30" name="bk object 30"/>
          <p:cNvSpPr/>
          <p:nvPr/>
        </p:nvSpPr>
        <p:spPr>
          <a:xfrm>
            <a:off x="8504039" y="10885778"/>
            <a:ext cx="77589" cy="0"/>
          </a:xfrm>
          <a:custGeom>
            <a:avLst/>
            <a:gdLst/>
            <a:ahLst/>
            <a:cxnLst/>
            <a:rect l="l" t="t" r="r" b="b"/>
            <a:pathLst>
              <a:path w="77589">
                <a:moveTo>
                  <a:pt x="0" y="0"/>
                </a:moveTo>
                <a:lnTo>
                  <a:pt x="77589" y="0"/>
                </a:lnTo>
              </a:path>
            </a:pathLst>
          </a:custGeom>
          <a:ln w="19050">
            <a:solidFill>
              <a:srgbClr val="0753A0"/>
            </a:solidFill>
          </a:ln>
        </p:spPr>
        <p:txBody>
          <a:bodyPr wrap="square" lIns="0" tIns="0" rIns="0" bIns="0" rtlCol="0">
            <a:noAutofit/>
          </a:bodyPr>
          <a:lstStyle/>
          <a:p>
            <a:endParaRPr/>
          </a:p>
        </p:txBody>
      </p:sp>
      <p:sp>
        <p:nvSpPr>
          <p:cNvPr id="31" name="bk object 31"/>
          <p:cNvSpPr/>
          <p:nvPr/>
        </p:nvSpPr>
        <p:spPr>
          <a:xfrm>
            <a:off x="8504039" y="10852758"/>
            <a:ext cx="24219" cy="24129"/>
          </a:xfrm>
          <a:custGeom>
            <a:avLst/>
            <a:gdLst/>
            <a:ahLst/>
            <a:cxnLst/>
            <a:rect l="l" t="t" r="r" b="b"/>
            <a:pathLst>
              <a:path w="24219" h="24129">
                <a:moveTo>
                  <a:pt x="0" y="12064"/>
                </a:moveTo>
                <a:lnTo>
                  <a:pt x="24219" y="12064"/>
                </a:lnTo>
              </a:path>
            </a:pathLst>
          </a:custGeom>
          <a:ln w="25400">
            <a:solidFill>
              <a:srgbClr val="0753A0"/>
            </a:solidFill>
          </a:ln>
        </p:spPr>
        <p:txBody>
          <a:bodyPr wrap="square" lIns="0" tIns="0" rIns="0" bIns="0" rtlCol="0">
            <a:noAutofit/>
          </a:bodyPr>
          <a:lstStyle/>
          <a:p>
            <a:endParaRPr/>
          </a:p>
        </p:txBody>
      </p:sp>
      <p:sp>
        <p:nvSpPr>
          <p:cNvPr id="32" name="bk object 32"/>
          <p:cNvSpPr/>
          <p:nvPr/>
        </p:nvSpPr>
        <p:spPr>
          <a:xfrm>
            <a:off x="8504039" y="10842598"/>
            <a:ext cx="82384" cy="0"/>
          </a:xfrm>
          <a:custGeom>
            <a:avLst/>
            <a:gdLst/>
            <a:ahLst/>
            <a:cxnLst/>
            <a:rect l="l" t="t" r="r" b="b"/>
            <a:pathLst>
              <a:path w="82384">
                <a:moveTo>
                  <a:pt x="0" y="0"/>
                </a:moveTo>
                <a:lnTo>
                  <a:pt x="82384" y="0"/>
                </a:lnTo>
              </a:path>
            </a:pathLst>
          </a:custGeom>
          <a:ln w="21590">
            <a:solidFill>
              <a:srgbClr val="0753A0"/>
            </a:solidFill>
          </a:ln>
        </p:spPr>
        <p:txBody>
          <a:bodyPr wrap="square" lIns="0" tIns="0" rIns="0" bIns="0" rtlCol="0">
            <a:noAutofit/>
          </a:bodyPr>
          <a:lstStyle/>
          <a:p>
            <a:endParaRPr/>
          </a:p>
        </p:txBody>
      </p:sp>
      <p:sp>
        <p:nvSpPr>
          <p:cNvPr id="33" name="bk object 33"/>
          <p:cNvSpPr/>
          <p:nvPr/>
        </p:nvSpPr>
        <p:spPr>
          <a:xfrm>
            <a:off x="8702262" y="10832438"/>
            <a:ext cx="107839" cy="110153"/>
          </a:xfrm>
          <a:custGeom>
            <a:avLst/>
            <a:gdLst/>
            <a:ahLst/>
            <a:cxnLst/>
            <a:rect l="l" t="t" r="r" b="b"/>
            <a:pathLst>
              <a:path w="107839" h="110153">
                <a:moveTo>
                  <a:pt x="66647" y="0"/>
                </a:moveTo>
                <a:lnTo>
                  <a:pt x="41810" y="0"/>
                </a:lnTo>
                <a:lnTo>
                  <a:pt x="0" y="110153"/>
                </a:lnTo>
                <a:lnTo>
                  <a:pt x="24533" y="110153"/>
                </a:lnTo>
                <a:lnTo>
                  <a:pt x="33171" y="85620"/>
                </a:lnTo>
                <a:lnTo>
                  <a:pt x="98665" y="85620"/>
                </a:lnTo>
                <a:lnTo>
                  <a:pt x="91914" y="67568"/>
                </a:lnTo>
                <a:lnTo>
                  <a:pt x="39496" y="67568"/>
                </a:lnTo>
                <a:lnTo>
                  <a:pt x="53841" y="27151"/>
                </a:lnTo>
                <a:lnTo>
                  <a:pt x="76800" y="27151"/>
                </a:lnTo>
                <a:lnTo>
                  <a:pt x="66647" y="0"/>
                </a:lnTo>
                <a:close/>
              </a:path>
              <a:path w="107839" h="110153">
                <a:moveTo>
                  <a:pt x="98665" y="85620"/>
                </a:moveTo>
                <a:lnTo>
                  <a:pt x="74364" y="85620"/>
                </a:lnTo>
                <a:lnTo>
                  <a:pt x="82688" y="110153"/>
                </a:lnTo>
                <a:lnTo>
                  <a:pt x="107839" y="110153"/>
                </a:lnTo>
                <a:lnTo>
                  <a:pt x="98665" y="85620"/>
                </a:lnTo>
                <a:close/>
              </a:path>
              <a:path w="107839" h="110153">
                <a:moveTo>
                  <a:pt x="76800" y="27151"/>
                </a:moveTo>
                <a:lnTo>
                  <a:pt x="54155" y="27151"/>
                </a:lnTo>
                <a:lnTo>
                  <a:pt x="68039" y="67568"/>
                </a:lnTo>
                <a:lnTo>
                  <a:pt x="91914" y="67568"/>
                </a:lnTo>
                <a:lnTo>
                  <a:pt x="76800" y="27151"/>
                </a:lnTo>
                <a:close/>
              </a:path>
            </a:pathLst>
          </a:custGeom>
          <a:solidFill>
            <a:srgbClr val="0753A0"/>
          </a:solidFill>
        </p:spPr>
        <p:txBody>
          <a:bodyPr wrap="square" lIns="0" tIns="0" rIns="0" bIns="0" rtlCol="0">
            <a:noAutofit/>
          </a:bodyPr>
          <a:lstStyle/>
          <a:p>
            <a:endParaRPr/>
          </a:p>
        </p:txBody>
      </p:sp>
      <p:sp>
        <p:nvSpPr>
          <p:cNvPr id="34" name="bk object 34"/>
          <p:cNvSpPr/>
          <p:nvPr/>
        </p:nvSpPr>
        <p:spPr>
          <a:xfrm>
            <a:off x="8924514" y="10932769"/>
            <a:ext cx="77903" cy="0"/>
          </a:xfrm>
          <a:custGeom>
            <a:avLst/>
            <a:gdLst/>
            <a:ahLst/>
            <a:cxnLst/>
            <a:rect l="l" t="t" r="r" b="b"/>
            <a:pathLst>
              <a:path w="77903">
                <a:moveTo>
                  <a:pt x="0" y="0"/>
                </a:moveTo>
                <a:lnTo>
                  <a:pt x="77903" y="0"/>
                </a:lnTo>
              </a:path>
            </a:pathLst>
          </a:custGeom>
          <a:ln w="21590">
            <a:solidFill>
              <a:srgbClr val="0753A0"/>
            </a:solidFill>
          </a:ln>
        </p:spPr>
        <p:txBody>
          <a:bodyPr wrap="square" lIns="0" tIns="0" rIns="0" bIns="0" rtlCol="0">
            <a:noAutofit/>
          </a:bodyPr>
          <a:lstStyle/>
          <a:p>
            <a:endParaRPr/>
          </a:p>
        </p:txBody>
      </p:sp>
      <p:sp>
        <p:nvSpPr>
          <p:cNvPr id="35" name="bk object 35"/>
          <p:cNvSpPr/>
          <p:nvPr/>
        </p:nvSpPr>
        <p:spPr>
          <a:xfrm>
            <a:off x="8936624" y="10832438"/>
            <a:ext cx="0" cy="90170"/>
          </a:xfrm>
          <a:custGeom>
            <a:avLst/>
            <a:gdLst/>
            <a:ahLst/>
            <a:cxnLst/>
            <a:rect l="l" t="t" r="r" b="b"/>
            <a:pathLst>
              <a:path h="90170">
                <a:moveTo>
                  <a:pt x="0" y="0"/>
                </a:moveTo>
                <a:lnTo>
                  <a:pt x="0" y="90170"/>
                </a:lnTo>
              </a:path>
            </a:pathLst>
          </a:custGeom>
          <a:ln w="25489">
            <a:solidFill>
              <a:srgbClr val="0753A0"/>
            </a:solidFill>
          </a:ln>
        </p:spPr>
        <p:txBody>
          <a:bodyPr wrap="square" lIns="0" tIns="0" rIns="0" bIns="0" rtlCol="0">
            <a:noAutofit/>
          </a:bodyPr>
          <a:lstStyle/>
          <a:p>
            <a:endParaRPr/>
          </a:p>
        </p:txBody>
      </p:sp>
      <p:sp>
        <p:nvSpPr>
          <p:cNvPr id="36" name="bk object 36"/>
          <p:cNvSpPr/>
          <p:nvPr/>
        </p:nvSpPr>
        <p:spPr>
          <a:xfrm>
            <a:off x="9288315" y="10832442"/>
            <a:ext cx="105672" cy="110153"/>
          </a:xfrm>
          <a:custGeom>
            <a:avLst/>
            <a:gdLst/>
            <a:ahLst/>
            <a:cxnLst/>
            <a:rect l="l" t="t" r="r" b="b"/>
            <a:pathLst>
              <a:path w="105672" h="110153">
                <a:moveTo>
                  <a:pt x="27297" y="0"/>
                </a:moveTo>
                <a:lnTo>
                  <a:pt x="0" y="0"/>
                </a:lnTo>
                <a:lnTo>
                  <a:pt x="40564" y="67264"/>
                </a:lnTo>
                <a:lnTo>
                  <a:pt x="40564" y="110153"/>
                </a:lnTo>
                <a:lnTo>
                  <a:pt x="64783" y="110153"/>
                </a:lnTo>
                <a:lnTo>
                  <a:pt x="64783" y="67872"/>
                </a:lnTo>
                <a:lnTo>
                  <a:pt x="79462" y="43506"/>
                </a:lnTo>
                <a:lnTo>
                  <a:pt x="53066" y="43506"/>
                </a:lnTo>
                <a:lnTo>
                  <a:pt x="27297" y="0"/>
                </a:lnTo>
                <a:close/>
              </a:path>
              <a:path w="105672" h="110153">
                <a:moveTo>
                  <a:pt x="105672" y="0"/>
                </a:moveTo>
                <a:lnTo>
                  <a:pt x="78667" y="0"/>
                </a:lnTo>
                <a:lnTo>
                  <a:pt x="53066" y="43506"/>
                </a:lnTo>
                <a:lnTo>
                  <a:pt x="79462" y="43506"/>
                </a:lnTo>
                <a:lnTo>
                  <a:pt x="105672" y="0"/>
                </a:lnTo>
                <a:close/>
              </a:path>
            </a:pathLst>
          </a:custGeom>
          <a:solidFill>
            <a:srgbClr val="0753A0"/>
          </a:solidFill>
        </p:spPr>
        <p:txBody>
          <a:bodyPr wrap="square" lIns="0" tIns="0" rIns="0" bIns="0" rtlCol="0">
            <a:noAutofit/>
          </a:bodyPr>
          <a:lstStyle/>
          <a:p>
            <a:endParaRPr/>
          </a:p>
        </p:txBody>
      </p:sp>
      <p:sp>
        <p:nvSpPr>
          <p:cNvPr id="37" name="bk object 37"/>
          <p:cNvSpPr/>
          <p:nvPr/>
        </p:nvSpPr>
        <p:spPr>
          <a:xfrm>
            <a:off x="9678699" y="10832438"/>
            <a:ext cx="118635" cy="110153"/>
          </a:xfrm>
          <a:custGeom>
            <a:avLst/>
            <a:gdLst/>
            <a:ahLst/>
            <a:cxnLst/>
            <a:rect l="l" t="t" r="r" b="b"/>
            <a:pathLst>
              <a:path w="118635" h="110153">
                <a:moveTo>
                  <a:pt x="34093" y="0"/>
                </a:moveTo>
                <a:lnTo>
                  <a:pt x="0" y="0"/>
                </a:lnTo>
                <a:lnTo>
                  <a:pt x="0" y="110153"/>
                </a:lnTo>
                <a:lnTo>
                  <a:pt x="22679" y="110153"/>
                </a:lnTo>
                <a:lnTo>
                  <a:pt x="22679" y="32857"/>
                </a:lnTo>
                <a:lnTo>
                  <a:pt x="45266" y="32857"/>
                </a:lnTo>
                <a:lnTo>
                  <a:pt x="34093" y="0"/>
                </a:lnTo>
                <a:close/>
              </a:path>
              <a:path w="118635" h="110153">
                <a:moveTo>
                  <a:pt x="45266" y="32857"/>
                </a:moveTo>
                <a:lnTo>
                  <a:pt x="22983" y="32857"/>
                </a:lnTo>
                <a:lnTo>
                  <a:pt x="49977" y="110153"/>
                </a:lnTo>
                <a:lnTo>
                  <a:pt x="68657" y="110153"/>
                </a:lnTo>
                <a:lnTo>
                  <a:pt x="80551" y="75746"/>
                </a:lnTo>
                <a:lnTo>
                  <a:pt x="59851" y="75746"/>
                </a:lnTo>
                <a:lnTo>
                  <a:pt x="45266" y="32857"/>
                </a:lnTo>
                <a:close/>
              </a:path>
              <a:path w="118635" h="110153">
                <a:moveTo>
                  <a:pt x="118635" y="32093"/>
                </a:moveTo>
                <a:lnTo>
                  <a:pt x="95955" y="32093"/>
                </a:lnTo>
                <a:lnTo>
                  <a:pt x="95955" y="110153"/>
                </a:lnTo>
                <a:lnTo>
                  <a:pt x="118635" y="110153"/>
                </a:lnTo>
                <a:lnTo>
                  <a:pt x="118635" y="32093"/>
                </a:lnTo>
                <a:close/>
              </a:path>
              <a:path w="118635" h="110153">
                <a:moveTo>
                  <a:pt x="118635" y="0"/>
                </a:moveTo>
                <a:lnTo>
                  <a:pt x="84531" y="0"/>
                </a:lnTo>
                <a:lnTo>
                  <a:pt x="60165" y="75746"/>
                </a:lnTo>
                <a:lnTo>
                  <a:pt x="80551" y="75746"/>
                </a:lnTo>
                <a:lnTo>
                  <a:pt x="95641" y="32093"/>
                </a:lnTo>
                <a:lnTo>
                  <a:pt x="118635" y="32093"/>
                </a:lnTo>
                <a:lnTo>
                  <a:pt x="118635" y="0"/>
                </a:lnTo>
                <a:close/>
              </a:path>
            </a:pathLst>
          </a:custGeom>
          <a:solidFill>
            <a:srgbClr val="0753A0"/>
          </a:solidFill>
        </p:spPr>
        <p:txBody>
          <a:bodyPr wrap="square" lIns="0" tIns="0" rIns="0" bIns="0" rtlCol="0">
            <a:noAutofit/>
          </a:bodyPr>
          <a:lstStyle/>
          <a:p>
            <a:endParaRPr/>
          </a:p>
        </p:txBody>
      </p:sp>
      <p:sp>
        <p:nvSpPr>
          <p:cNvPr id="38" name="bk object 38"/>
          <p:cNvSpPr/>
          <p:nvPr/>
        </p:nvSpPr>
        <p:spPr>
          <a:xfrm>
            <a:off x="9913226" y="10832438"/>
            <a:ext cx="107839" cy="110153"/>
          </a:xfrm>
          <a:custGeom>
            <a:avLst/>
            <a:gdLst/>
            <a:ahLst/>
            <a:cxnLst/>
            <a:rect l="l" t="t" r="r" b="b"/>
            <a:pathLst>
              <a:path w="107839" h="110153">
                <a:moveTo>
                  <a:pt x="66647" y="0"/>
                </a:moveTo>
                <a:lnTo>
                  <a:pt x="41810" y="0"/>
                </a:lnTo>
                <a:lnTo>
                  <a:pt x="0" y="110153"/>
                </a:lnTo>
                <a:lnTo>
                  <a:pt x="24533" y="110153"/>
                </a:lnTo>
                <a:lnTo>
                  <a:pt x="33171" y="85620"/>
                </a:lnTo>
                <a:lnTo>
                  <a:pt x="98665" y="85620"/>
                </a:lnTo>
                <a:lnTo>
                  <a:pt x="91914" y="67568"/>
                </a:lnTo>
                <a:lnTo>
                  <a:pt x="39496" y="67568"/>
                </a:lnTo>
                <a:lnTo>
                  <a:pt x="53841" y="27151"/>
                </a:lnTo>
                <a:lnTo>
                  <a:pt x="76800" y="27151"/>
                </a:lnTo>
                <a:lnTo>
                  <a:pt x="66647" y="0"/>
                </a:lnTo>
                <a:close/>
              </a:path>
              <a:path w="107839" h="110153">
                <a:moveTo>
                  <a:pt x="98665" y="85620"/>
                </a:moveTo>
                <a:lnTo>
                  <a:pt x="74364" y="85620"/>
                </a:lnTo>
                <a:lnTo>
                  <a:pt x="82688" y="110153"/>
                </a:lnTo>
                <a:lnTo>
                  <a:pt x="107839" y="110153"/>
                </a:lnTo>
                <a:lnTo>
                  <a:pt x="98665" y="85620"/>
                </a:lnTo>
                <a:close/>
              </a:path>
              <a:path w="107839" h="110153">
                <a:moveTo>
                  <a:pt x="76800" y="27151"/>
                </a:moveTo>
                <a:lnTo>
                  <a:pt x="54155" y="27151"/>
                </a:lnTo>
                <a:lnTo>
                  <a:pt x="68039" y="67568"/>
                </a:lnTo>
                <a:lnTo>
                  <a:pt x="91914" y="67568"/>
                </a:lnTo>
                <a:lnTo>
                  <a:pt x="76800" y="27151"/>
                </a:lnTo>
                <a:close/>
              </a:path>
            </a:pathLst>
          </a:custGeom>
          <a:solidFill>
            <a:srgbClr val="0753A0"/>
          </a:solidFill>
        </p:spPr>
        <p:txBody>
          <a:bodyPr wrap="square" lIns="0" tIns="0" rIns="0" bIns="0" rtlCol="0">
            <a:noAutofit/>
          </a:bodyPr>
          <a:lstStyle/>
          <a:p>
            <a:endParaRPr/>
          </a:p>
        </p:txBody>
      </p:sp>
      <p:sp>
        <p:nvSpPr>
          <p:cNvPr id="39" name="bk object 39"/>
          <p:cNvSpPr/>
          <p:nvPr/>
        </p:nvSpPr>
        <p:spPr>
          <a:xfrm>
            <a:off x="10137832" y="10832438"/>
            <a:ext cx="92730" cy="110153"/>
          </a:xfrm>
          <a:custGeom>
            <a:avLst/>
            <a:gdLst/>
            <a:ahLst/>
            <a:cxnLst/>
            <a:rect l="l" t="t" r="r" b="b"/>
            <a:pathLst>
              <a:path w="92730" h="110153">
                <a:moveTo>
                  <a:pt x="59390" y="0"/>
                </a:moveTo>
                <a:lnTo>
                  <a:pt x="0" y="0"/>
                </a:lnTo>
                <a:lnTo>
                  <a:pt x="0" y="110153"/>
                </a:lnTo>
                <a:lnTo>
                  <a:pt x="24219" y="110153"/>
                </a:lnTo>
                <a:lnTo>
                  <a:pt x="24219" y="67107"/>
                </a:lnTo>
                <a:lnTo>
                  <a:pt x="85486" y="67107"/>
                </a:lnTo>
                <a:lnTo>
                  <a:pt x="85088" y="66001"/>
                </a:lnTo>
                <a:lnTo>
                  <a:pt x="74207" y="58322"/>
                </a:lnTo>
                <a:lnTo>
                  <a:pt x="74965" y="57691"/>
                </a:lnTo>
                <a:lnTo>
                  <a:pt x="84435" y="50912"/>
                </a:lnTo>
                <a:lnTo>
                  <a:pt x="84951" y="49830"/>
                </a:lnTo>
                <a:lnTo>
                  <a:pt x="24219" y="49830"/>
                </a:lnTo>
                <a:lnTo>
                  <a:pt x="24219" y="18826"/>
                </a:lnTo>
                <a:lnTo>
                  <a:pt x="88671" y="18826"/>
                </a:lnTo>
                <a:lnTo>
                  <a:pt x="85215" y="11501"/>
                </a:lnTo>
                <a:lnTo>
                  <a:pt x="74459" y="3129"/>
                </a:lnTo>
                <a:lnTo>
                  <a:pt x="59390" y="0"/>
                </a:lnTo>
                <a:close/>
              </a:path>
              <a:path w="92730" h="110153">
                <a:moveTo>
                  <a:pt x="85486" y="67107"/>
                </a:moveTo>
                <a:lnTo>
                  <a:pt x="24219" y="67107"/>
                </a:lnTo>
                <a:lnTo>
                  <a:pt x="49061" y="67112"/>
                </a:lnTo>
                <a:lnTo>
                  <a:pt x="61718" y="71420"/>
                </a:lnTo>
                <a:lnTo>
                  <a:pt x="66969" y="85123"/>
                </a:lnTo>
                <a:lnTo>
                  <a:pt x="68158" y="98356"/>
                </a:lnTo>
                <a:lnTo>
                  <a:pt x="70657" y="110153"/>
                </a:lnTo>
                <a:lnTo>
                  <a:pt x="92730" y="105549"/>
                </a:lnTo>
                <a:lnTo>
                  <a:pt x="90693" y="93213"/>
                </a:lnTo>
                <a:lnTo>
                  <a:pt x="89635" y="78656"/>
                </a:lnTo>
                <a:lnTo>
                  <a:pt x="85486" y="67107"/>
                </a:lnTo>
                <a:close/>
              </a:path>
              <a:path w="92730" h="110153">
                <a:moveTo>
                  <a:pt x="88671" y="18826"/>
                </a:moveTo>
                <a:lnTo>
                  <a:pt x="61558" y="18826"/>
                </a:lnTo>
                <a:lnTo>
                  <a:pt x="67422" y="23454"/>
                </a:lnTo>
                <a:lnTo>
                  <a:pt x="67422" y="45202"/>
                </a:lnTo>
                <a:lnTo>
                  <a:pt x="61558" y="49830"/>
                </a:lnTo>
                <a:lnTo>
                  <a:pt x="84951" y="49830"/>
                </a:lnTo>
                <a:lnTo>
                  <a:pt x="89684" y="39913"/>
                </a:lnTo>
                <a:lnTo>
                  <a:pt x="90917" y="23587"/>
                </a:lnTo>
                <a:lnTo>
                  <a:pt x="88671" y="18826"/>
                </a:lnTo>
                <a:close/>
              </a:path>
            </a:pathLst>
          </a:custGeom>
          <a:solidFill>
            <a:srgbClr val="0753A0"/>
          </a:solidFill>
        </p:spPr>
        <p:txBody>
          <a:bodyPr wrap="square" lIns="0" tIns="0" rIns="0" bIns="0" rtlCol="0">
            <a:noAutofit/>
          </a:bodyPr>
          <a:lstStyle/>
          <a:p>
            <a:endParaRPr/>
          </a:p>
        </p:txBody>
      </p:sp>
      <p:sp>
        <p:nvSpPr>
          <p:cNvPr id="40" name="bk object 40"/>
          <p:cNvSpPr/>
          <p:nvPr/>
        </p:nvSpPr>
        <p:spPr>
          <a:xfrm>
            <a:off x="10346833" y="10832438"/>
            <a:ext cx="107839" cy="110153"/>
          </a:xfrm>
          <a:custGeom>
            <a:avLst/>
            <a:gdLst/>
            <a:ahLst/>
            <a:cxnLst/>
            <a:rect l="l" t="t" r="r" b="b"/>
            <a:pathLst>
              <a:path w="107839" h="110153">
                <a:moveTo>
                  <a:pt x="66647" y="0"/>
                </a:moveTo>
                <a:lnTo>
                  <a:pt x="41810" y="0"/>
                </a:lnTo>
                <a:lnTo>
                  <a:pt x="0" y="110153"/>
                </a:lnTo>
                <a:lnTo>
                  <a:pt x="24533" y="110153"/>
                </a:lnTo>
                <a:lnTo>
                  <a:pt x="33171" y="85620"/>
                </a:lnTo>
                <a:lnTo>
                  <a:pt x="98665" y="85620"/>
                </a:lnTo>
                <a:lnTo>
                  <a:pt x="91914" y="67568"/>
                </a:lnTo>
                <a:lnTo>
                  <a:pt x="39485" y="67568"/>
                </a:lnTo>
                <a:lnTo>
                  <a:pt x="53841" y="27151"/>
                </a:lnTo>
                <a:lnTo>
                  <a:pt x="76800" y="27151"/>
                </a:lnTo>
                <a:lnTo>
                  <a:pt x="66647" y="0"/>
                </a:lnTo>
                <a:close/>
              </a:path>
              <a:path w="107839" h="110153">
                <a:moveTo>
                  <a:pt x="98665" y="85620"/>
                </a:moveTo>
                <a:lnTo>
                  <a:pt x="74364" y="85620"/>
                </a:lnTo>
                <a:lnTo>
                  <a:pt x="82688" y="110153"/>
                </a:lnTo>
                <a:lnTo>
                  <a:pt x="107839" y="110153"/>
                </a:lnTo>
                <a:lnTo>
                  <a:pt x="98665" y="85620"/>
                </a:lnTo>
                <a:close/>
              </a:path>
              <a:path w="107839" h="110153">
                <a:moveTo>
                  <a:pt x="76800" y="27151"/>
                </a:moveTo>
                <a:lnTo>
                  <a:pt x="54155" y="27151"/>
                </a:lnTo>
                <a:lnTo>
                  <a:pt x="68039" y="67568"/>
                </a:lnTo>
                <a:lnTo>
                  <a:pt x="91914" y="67568"/>
                </a:lnTo>
                <a:lnTo>
                  <a:pt x="76800" y="27151"/>
                </a:lnTo>
                <a:close/>
              </a:path>
            </a:pathLst>
          </a:custGeom>
          <a:solidFill>
            <a:srgbClr val="0753A0"/>
          </a:solidFill>
        </p:spPr>
        <p:txBody>
          <a:bodyPr wrap="square" lIns="0" tIns="0" rIns="0" bIns="0" rtlCol="0">
            <a:noAutofit/>
          </a:bodyPr>
          <a:lstStyle/>
          <a:p>
            <a:endParaRPr/>
          </a:p>
        </p:txBody>
      </p:sp>
      <p:sp>
        <p:nvSpPr>
          <p:cNvPr id="41" name="bk object 41"/>
          <p:cNvSpPr/>
          <p:nvPr/>
        </p:nvSpPr>
        <p:spPr>
          <a:xfrm>
            <a:off x="10552461" y="10832439"/>
            <a:ext cx="99661" cy="110153"/>
          </a:xfrm>
          <a:custGeom>
            <a:avLst/>
            <a:gdLst/>
            <a:ahLst/>
            <a:cxnLst/>
            <a:rect l="l" t="t" r="r" b="b"/>
            <a:pathLst>
              <a:path w="99661" h="110153">
                <a:moveTo>
                  <a:pt x="24994" y="0"/>
                </a:moveTo>
                <a:lnTo>
                  <a:pt x="0" y="0"/>
                </a:lnTo>
                <a:lnTo>
                  <a:pt x="35799" y="110153"/>
                </a:lnTo>
                <a:lnTo>
                  <a:pt x="63097" y="110153"/>
                </a:lnTo>
                <a:lnTo>
                  <a:pt x="73955" y="77442"/>
                </a:lnTo>
                <a:lnTo>
                  <a:pt x="49516" y="77442"/>
                </a:lnTo>
                <a:lnTo>
                  <a:pt x="24994" y="0"/>
                </a:lnTo>
                <a:close/>
              </a:path>
              <a:path w="99661" h="110153">
                <a:moveTo>
                  <a:pt x="99661" y="0"/>
                </a:moveTo>
                <a:lnTo>
                  <a:pt x="74667" y="0"/>
                </a:lnTo>
                <a:lnTo>
                  <a:pt x="49830" y="77442"/>
                </a:lnTo>
                <a:lnTo>
                  <a:pt x="73955" y="77442"/>
                </a:lnTo>
                <a:lnTo>
                  <a:pt x="99661" y="0"/>
                </a:lnTo>
                <a:close/>
              </a:path>
            </a:pathLst>
          </a:custGeom>
          <a:solidFill>
            <a:srgbClr val="0753A0"/>
          </a:solidFill>
        </p:spPr>
        <p:txBody>
          <a:bodyPr wrap="square" lIns="0" tIns="0" rIns="0" bIns="0" rtlCol="0">
            <a:noAutofit/>
          </a:bodyPr>
          <a:lstStyle/>
          <a:p>
            <a:endParaRPr/>
          </a:p>
        </p:txBody>
      </p:sp>
      <p:sp>
        <p:nvSpPr>
          <p:cNvPr id="42" name="bk object 42"/>
          <p:cNvSpPr/>
          <p:nvPr/>
        </p:nvSpPr>
        <p:spPr>
          <a:xfrm>
            <a:off x="10780902" y="10832434"/>
            <a:ext cx="0" cy="110153"/>
          </a:xfrm>
          <a:custGeom>
            <a:avLst/>
            <a:gdLst/>
            <a:ahLst/>
            <a:cxnLst/>
            <a:rect l="l" t="t" r="r" b="b"/>
            <a:pathLst>
              <a:path h="110153">
                <a:moveTo>
                  <a:pt x="0" y="0"/>
                </a:moveTo>
                <a:lnTo>
                  <a:pt x="0" y="110153"/>
                </a:lnTo>
              </a:path>
            </a:pathLst>
          </a:custGeom>
          <a:ln w="25489">
            <a:solidFill>
              <a:srgbClr val="0753A0"/>
            </a:solidFill>
          </a:ln>
        </p:spPr>
        <p:txBody>
          <a:bodyPr wrap="square" lIns="0" tIns="0" rIns="0" bIns="0" rtlCol="0">
            <a:noAutofit/>
          </a:bodyPr>
          <a:lstStyle/>
          <a:p>
            <a:endParaRPr/>
          </a:p>
        </p:txBody>
      </p:sp>
      <p:sp>
        <p:nvSpPr>
          <p:cNvPr id="43" name="bk object 43"/>
          <p:cNvSpPr/>
          <p:nvPr/>
        </p:nvSpPr>
        <p:spPr>
          <a:xfrm>
            <a:off x="10930093" y="10932769"/>
            <a:ext cx="77903" cy="0"/>
          </a:xfrm>
          <a:custGeom>
            <a:avLst/>
            <a:gdLst/>
            <a:ahLst/>
            <a:cxnLst/>
            <a:rect l="l" t="t" r="r" b="b"/>
            <a:pathLst>
              <a:path w="77903">
                <a:moveTo>
                  <a:pt x="0" y="0"/>
                </a:moveTo>
                <a:lnTo>
                  <a:pt x="77903" y="0"/>
                </a:lnTo>
              </a:path>
            </a:pathLst>
          </a:custGeom>
          <a:ln w="21590">
            <a:solidFill>
              <a:srgbClr val="0753A0"/>
            </a:solidFill>
          </a:ln>
        </p:spPr>
        <p:txBody>
          <a:bodyPr wrap="square" lIns="0" tIns="0" rIns="0" bIns="0" rtlCol="0">
            <a:noAutofit/>
          </a:bodyPr>
          <a:lstStyle/>
          <a:p>
            <a:endParaRPr/>
          </a:p>
        </p:txBody>
      </p:sp>
      <p:sp>
        <p:nvSpPr>
          <p:cNvPr id="44" name="bk object 44"/>
          <p:cNvSpPr/>
          <p:nvPr/>
        </p:nvSpPr>
        <p:spPr>
          <a:xfrm>
            <a:off x="10942202" y="10832438"/>
            <a:ext cx="0" cy="90170"/>
          </a:xfrm>
          <a:custGeom>
            <a:avLst/>
            <a:gdLst/>
            <a:ahLst/>
            <a:cxnLst/>
            <a:rect l="l" t="t" r="r" b="b"/>
            <a:pathLst>
              <a:path h="90170">
                <a:moveTo>
                  <a:pt x="0" y="0"/>
                </a:moveTo>
                <a:lnTo>
                  <a:pt x="0" y="90170"/>
                </a:lnTo>
              </a:path>
            </a:pathLst>
          </a:custGeom>
          <a:ln w="25489">
            <a:solidFill>
              <a:srgbClr val="0753A0"/>
            </a:solidFill>
          </a:ln>
        </p:spPr>
        <p:txBody>
          <a:bodyPr wrap="square" lIns="0" tIns="0" rIns="0" bIns="0" rtlCol="0">
            <a:noAutofit/>
          </a:bodyPr>
          <a:lstStyle/>
          <a:p>
            <a:endParaRPr/>
          </a:p>
        </p:txBody>
      </p:sp>
      <p:sp>
        <p:nvSpPr>
          <p:cNvPr id="45" name="bk object 45"/>
          <p:cNvSpPr/>
          <p:nvPr/>
        </p:nvSpPr>
        <p:spPr>
          <a:xfrm>
            <a:off x="11128997" y="10932769"/>
            <a:ext cx="77903" cy="0"/>
          </a:xfrm>
          <a:custGeom>
            <a:avLst/>
            <a:gdLst/>
            <a:ahLst/>
            <a:cxnLst/>
            <a:rect l="l" t="t" r="r" b="b"/>
            <a:pathLst>
              <a:path w="77903">
                <a:moveTo>
                  <a:pt x="0" y="0"/>
                </a:moveTo>
                <a:lnTo>
                  <a:pt x="77903" y="0"/>
                </a:lnTo>
              </a:path>
            </a:pathLst>
          </a:custGeom>
          <a:ln w="21590">
            <a:solidFill>
              <a:srgbClr val="0753A0"/>
            </a:solidFill>
          </a:ln>
        </p:spPr>
        <p:txBody>
          <a:bodyPr wrap="square" lIns="0" tIns="0" rIns="0" bIns="0" rtlCol="0">
            <a:noAutofit/>
          </a:bodyPr>
          <a:lstStyle/>
          <a:p>
            <a:endParaRPr/>
          </a:p>
        </p:txBody>
      </p:sp>
      <p:sp>
        <p:nvSpPr>
          <p:cNvPr id="46" name="bk object 46"/>
          <p:cNvSpPr/>
          <p:nvPr/>
        </p:nvSpPr>
        <p:spPr>
          <a:xfrm>
            <a:off x="11141106" y="10832438"/>
            <a:ext cx="0" cy="90170"/>
          </a:xfrm>
          <a:custGeom>
            <a:avLst/>
            <a:gdLst/>
            <a:ahLst/>
            <a:cxnLst/>
            <a:rect l="l" t="t" r="r" b="b"/>
            <a:pathLst>
              <a:path h="90170">
                <a:moveTo>
                  <a:pt x="0" y="0"/>
                </a:moveTo>
                <a:lnTo>
                  <a:pt x="0" y="90170"/>
                </a:lnTo>
              </a:path>
            </a:pathLst>
          </a:custGeom>
          <a:ln w="25489">
            <a:solidFill>
              <a:srgbClr val="0753A0"/>
            </a:solidFill>
          </a:ln>
        </p:spPr>
        <p:txBody>
          <a:bodyPr wrap="square" lIns="0" tIns="0" rIns="0" bIns="0" rtlCol="0">
            <a:noAutofit/>
          </a:bodyPr>
          <a:lstStyle/>
          <a:p>
            <a:endParaRPr/>
          </a:p>
        </p:txBody>
      </p:sp>
      <p:sp>
        <p:nvSpPr>
          <p:cNvPr id="47" name="bk object 47"/>
          <p:cNvSpPr/>
          <p:nvPr/>
        </p:nvSpPr>
        <p:spPr>
          <a:xfrm>
            <a:off x="11312056" y="10829821"/>
            <a:ext cx="107697" cy="115036"/>
          </a:xfrm>
          <a:custGeom>
            <a:avLst/>
            <a:gdLst/>
            <a:ahLst/>
            <a:cxnLst/>
            <a:rect l="l" t="t" r="r" b="b"/>
            <a:pathLst>
              <a:path w="107697" h="115036">
                <a:moveTo>
                  <a:pt x="53653" y="0"/>
                </a:moveTo>
                <a:lnTo>
                  <a:pt x="10817" y="22104"/>
                </a:lnTo>
                <a:lnTo>
                  <a:pt x="0" y="66684"/>
                </a:lnTo>
                <a:lnTo>
                  <a:pt x="3054" y="79899"/>
                </a:lnTo>
                <a:lnTo>
                  <a:pt x="29004" y="108794"/>
                </a:lnTo>
                <a:lnTo>
                  <a:pt x="60450" y="115036"/>
                </a:lnTo>
                <a:lnTo>
                  <a:pt x="74354" y="111738"/>
                </a:lnTo>
                <a:lnTo>
                  <a:pt x="86029" y="105247"/>
                </a:lnTo>
                <a:lnTo>
                  <a:pt x="95338" y="95905"/>
                </a:lnTo>
                <a:lnTo>
                  <a:pt x="95839" y="95033"/>
                </a:lnTo>
                <a:lnTo>
                  <a:pt x="53653" y="95033"/>
                </a:lnTo>
                <a:lnTo>
                  <a:pt x="40482" y="92162"/>
                </a:lnTo>
                <a:lnTo>
                  <a:pt x="30819" y="83542"/>
                </a:lnTo>
                <a:lnTo>
                  <a:pt x="25428" y="70716"/>
                </a:lnTo>
                <a:lnTo>
                  <a:pt x="23781" y="55250"/>
                </a:lnTo>
                <a:lnTo>
                  <a:pt x="26049" y="42138"/>
                </a:lnTo>
                <a:lnTo>
                  <a:pt x="32304" y="31088"/>
                </a:lnTo>
                <a:lnTo>
                  <a:pt x="43550" y="23585"/>
                </a:lnTo>
                <a:lnTo>
                  <a:pt x="60791" y="21116"/>
                </a:lnTo>
                <a:lnTo>
                  <a:pt x="96384" y="21116"/>
                </a:lnTo>
                <a:lnTo>
                  <a:pt x="92348" y="15549"/>
                </a:lnTo>
                <a:lnTo>
                  <a:pt x="81847" y="7208"/>
                </a:lnTo>
                <a:lnTo>
                  <a:pt x="68900" y="1876"/>
                </a:lnTo>
                <a:lnTo>
                  <a:pt x="53653" y="0"/>
                </a:lnTo>
                <a:close/>
              </a:path>
              <a:path w="107697" h="115036">
                <a:moveTo>
                  <a:pt x="96384" y="21116"/>
                </a:moveTo>
                <a:lnTo>
                  <a:pt x="60791" y="21116"/>
                </a:lnTo>
                <a:lnTo>
                  <a:pt x="71254" y="26454"/>
                </a:lnTo>
                <a:lnTo>
                  <a:pt x="78179" y="36491"/>
                </a:lnTo>
                <a:lnTo>
                  <a:pt x="81863" y="50802"/>
                </a:lnTo>
                <a:lnTo>
                  <a:pt x="82587" y="68931"/>
                </a:lnTo>
                <a:lnTo>
                  <a:pt x="77734" y="82005"/>
                </a:lnTo>
                <a:lnTo>
                  <a:pt x="68296" y="91420"/>
                </a:lnTo>
                <a:lnTo>
                  <a:pt x="53653" y="95033"/>
                </a:lnTo>
                <a:lnTo>
                  <a:pt x="95839" y="95033"/>
                </a:lnTo>
                <a:lnTo>
                  <a:pt x="102144" y="84051"/>
                </a:lnTo>
                <a:lnTo>
                  <a:pt x="106309" y="70026"/>
                </a:lnTo>
                <a:lnTo>
                  <a:pt x="107697" y="54169"/>
                </a:lnTo>
                <a:lnTo>
                  <a:pt x="105420" y="39476"/>
                </a:lnTo>
                <a:lnTo>
                  <a:pt x="100249" y="26447"/>
                </a:lnTo>
                <a:lnTo>
                  <a:pt x="96384" y="21116"/>
                </a:lnTo>
                <a:close/>
              </a:path>
            </a:pathLst>
          </a:custGeom>
          <a:solidFill>
            <a:srgbClr val="0753A0"/>
          </a:solidFill>
        </p:spPr>
        <p:txBody>
          <a:bodyPr wrap="square" lIns="0" tIns="0" rIns="0" bIns="0" rtlCol="0">
            <a:noAutofit/>
          </a:bodyPr>
          <a:lstStyle/>
          <a:p>
            <a:endParaRPr/>
          </a:p>
        </p:txBody>
      </p:sp>
      <p:sp>
        <p:nvSpPr>
          <p:cNvPr id="48" name="bk object 48"/>
          <p:cNvSpPr/>
          <p:nvPr/>
        </p:nvSpPr>
        <p:spPr>
          <a:xfrm>
            <a:off x="11527414" y="10831157"/>
            <a:ext cx="92051" cy="113288"/>
          </a:xfrm>
          <a:custGeom>
            <a:avLst/>
            <a:gdLst/>
            <a:ahLst/>
            <a:cxnLst/>
            <a:rect l="l" t="t" r="r" b="b"/>
            <a:pathLst>
              <a:path w="92051" h="113288">
                <a:moveTo>
                  <a:pt x="22801" y="74871"/>
                </a:moveTo>
                <a:lnTo>
                  <a:pt x="0" y="82903"/>
                </a:lnTo>
                <a:lnTo>
                  <a:pt x="4437" y="94384"/>
                </a:lnTo>
                <a:lnTo>
                  <a:pt x="12752" y="103083"/>
                </a:lnTo>
                <a:lnTo>
                  <a:pt x="24582" y="109080"/>
                </a:lnTo>
                <a:lnTo>
                  <a:pt x="39567" y="112455"/>
                </a:lnTo>
                <a:lnTo>
                  <a:pt x="57342" y="113288"/>
                </a:lnTo>
                <a:lnTo>
                  <a:pt x="72364" y="108920"/>
                </a:lnTo>
                <a:lnTo>
                  <a:pt x="83232" y="101164"/>
                </a:lnTo>
                <a:lnTo>
                  <a:pt x="87368" y="94524"/>
                </a:lnTo>
                <a:lnTo>
                  <a:pt x="39656" y="94524"/>
                </a:lnTo>
                <a:lnTo>
                  <a:pt x="27647" y="88369"/>
                </a:lnTo>
                <a:lnTo>
                  <a:pt x="22801" y="74871"/>
                </a:lnTo>
                <a:close/>
              </a:path>
              <a:path w="92051" h="113288">
                <a:moveTo>
                  <a:pt x="32609" y="0"/>
                </a:moveTo>
                <a:lnTo>
                  <a:pt x="21487" y="4579"/>
                </a:lnTo>
                <a:lnTo>
                  <a:pt x="12453" y="13048"/>
                </a:lnTo>
                <a:lnTo>
                  <a:pt x="6737" y="26050"/>
                </a:lnTo>
                <a:lnTo>
                  <a:pt x="5572" y="44227"/>
                </a:lnTo>
                <a:lnTo>
                  <a:pt x="13453" y="53569"/>
                </a:lnTo>
                <a:lnTo>
                  <a:pt x="25513" y="59870"/>
                </a:lnTo>
                <a:lnTo>
                  <a:pt x="40539" y="64489"/>
                </a:lnTo>
                <a:lnTo>
                  <a:pt x="54184" y="68495"/>
                </a:lnTo>
                <a:lnTo>
                  <a:pt x="63991" y="75197"/>
                </a:lnTo>
                <a:lnTo>
                  <a:pt x="66913" y="87608"/>
                </a:lnTo>
                <a:lnTo>
                  <a:pt x="56491" y="93553"/>
                </a:lnTo>
                <a:lnTo>
                  <a:pt x="39656" y="94524"/>
                </a:lnTo>
                <a:lnTo>
                  <a:pt x="87368" y="94524"/>
                </a:lnTo>
                <a:lnTo>
                  <a:pt x="89832" y="90568"/>
                </a:lnTo>
                <a:lnTo>
                  <a:pt x="92051" y="77684"/>
                </a:lnTo>
                <a:lnTo>
                  <a:pt x="88966" y="65346"/>
                </a:lnTo>
                <a:lnTo>
                  <a:pt x="81186" y="56561"/>
                </a:lnTo>
                <a:lnTo>
                  <a:pt x="69703" y="50312"/>
                </a:lnTo>
                <a:lnTo>
                  <a:pt x="55512" y="45585"/>
                </a:lnTo>
                <a:lnTo>
                  <a:pt x="39605" y="41366"/>
                </a:lnTo>
                <a:lnTo>
                  <a:pt x="29080" y="36665"/>
                </a:lnTo>
                <a:lnTo>
                  <a:pt x="26508" y="29983"/>
                </a:lnTo>
                <a:lnTo>
                  <a:pt x="26508" y="20726"/>
                </a:lnTo>
                <a:lnTo>
                  <a:pt x="35450" y="17491"/>
                </a:lnTo>
                <a:lnTo>
                  <a:pt x="84014" y="17491"/>
                </a:lnTo>
                <a:lnTo>
                  <a:pt x="77261" y="9552"/>
                </a:lnTo>
                <a:lnTo>
                  <a:pt x="65827" y="3625"/>
                </a:lnTo>
                <a:lnTo>
                  <a:pt x="50838" y="497"/>
                </a:lnTo>
                <a:lnTo>
                  <a:pt x="32609" y="0"/>
                </a:lnTo>
                <a:close/>
              </a:path>
              <a:path w="92051" h="113288">
                <a:moveTo>
                  <a:pt x="84014" y="17491"/>
                </a:moveTo>
                <a:lnTo>
                  <a:pt x="35450" y="17491"/>
                </a:lnTo>
                <a:lnTo>
                  <a:pt x="45652" y="17547"/>
                </a:lnTo>
                <a:lnTo>
                  <a:pt x="58922" y="21415"/>
                </a:lnTo>
                <a:lnTo>
                  <a:pt x="64915" y="34140"/>
                </a:lnTo>
                <a:lnTo>
                  <a:pt x="88205" y="30473"/>
                </a:lnTo>
                <a:lnTo>
                  <a:pt x="84825" y="18445"/>
                </a:lnTo>
                <a:lnTo>
                  <a:pt x="84014" y="17491"/>
                </a:lnTo>
                <a:close/>
              </a:path>
            </a:pathLst>
          </a:custGeom>
          <a:solidFill>
            <a:srgbClr val="0753A0"/>
          </a:solidFill>
        </p:spPr>
        <p:txBody>
          <a:bodyPr wrap="square" lIns="0" tIns="0" rIns="0" bIns="0" rtlCol="0">
            <a:noAutofit/>
          </a:bodyPr>
          <a:lstStyle/>
          <a:p>
            <a:endParaRPr/>
          </a:p>
        </p:txBody>
      </p:sp>
      <p:sp>
        <p:nvSpPr>
          <p:cNvPr id="49" name="bk object 49"/>
          <p:cNvSpPr/>
          <p:nvPr/>
        </p:nvSpPr>
        <p:spPr>
          <a:xfrm>
            <a:off x="11736806" y="10832438"/>
            <a:ext cx="107829" cy="110153"/>
          </a:xfrm>
          <a:custGeom>
            <a:avLst/>
            <a:gdLst/>
            <a:ahLst/>
            <a:cxnLst/>
            <a:rect l="l" t="t" r="r" b="b"/>
            <a:pathLst>
              <a:path w="107829" h="110153">
                <a:moveTo>
                  <a:pt x="66647" y="0"/>
                </a:moveTo>
                <a:lnTo>
                  <a:pt x="41810" y="0"/>
                </a:lnTo>
                <a:lnTo>
                  <a:pt x="0" y="110153"/>
                </a:lnTo>
                <a:lnTo>
                  <a:pt x="24533" y="110153"/>
                </a:lnTo>
                <a:lnTo>
                  <a:pt x="33171" y="85620"/>
                </a:lnTo>
                <a:lnTo>
                  <a:pt x="98657" y="85620"/>
                </a:lnTo>
                <a:lnTo>
                  <a:pt x="91908" y="67568"/>
                </a:lnTo>
                <a:lnTo>
                  <a:pt x="39485" y="67568"/>
                </a:lnTo>
                <a:lnTo>
                  <a:pt x="53841" y="27151"/>
                </a:lnTo>
                <a:lnTo>
                  <a:pt x="76797" y="27151"/>
                </a:lnTo>
                <a:lnTo>
                  <a:pt x="66647" y="0"/>
                </a:lnTo>
                <a:close/>
              </a:path>
              <a:path w="107829" h="110153">
                <a:moveTo>
                  <a:pt x="98657" y="85620"/>
                </a:moveTo>
                <a:lnTo>
                  <a:pt x="74353" y="85620"/>
                </a:lnTo>
                <a:lnTo>
                  <a:pt x="82688" y="110153"/>
                </a:lnTo>
                <a:lnTo>
                  <a:pt x="107829" y="110153"/>
                </a:lnTo>
                <a:lnTo>
                  <a:pt x="98657" y="85620"/>
                </a:lnTo>
                <a:close/>
              </a:path>
              <a:path w="107829" h="110153">
                <a:moveTo>
                  <a:pt x="76797" y="27151"/>
                </a:moveTo>
                <a:lnTo>
                  <a:pt x="54144" y="27151"/>
                </a:lnTo>
                <a:lnTo>
                  <a:pt x="68039" y="67568"/>
                </a:lnTo>
                <a:lnTo>
                  <a:pt x="91908" y="67568"/>
                </a:lnTo>
                <a:lnTo>
                  <a:pt x="76797" y="27151"/>
                </a:lnTo>
                <a:close/>
              </a:path>
            </a:pathLst>
          </a:custGeom>
          <a:solidFill>
            <a:srgbClr val="0753A0"/>
          </a:solidFill>
        </p:spPr>
        <p:txBody>
          <a:bodyPr wrap="square" lIns="0" tIns="0" rIns="0" bIns="0" rtlCol="0">
            <a:noAutofit/>
          </a:bodyPr>
          <a:lstStyle/>
          <a:p>
            <a:endParaRPr/>
          </a:p>
        </p:txBody>
      </p:sp>
      <p:sp>
        <p:nvSpPr>
          <p:cNvPr id="2" name="Holder 2"/>
          <p:cNvSpPr>
            <a:spLocks noGrp="1"/>
          </p:cNvSpPr>
          <p:nvPr>
            <p:ph type="title"/>
          </p:nvPr>
        </p:nvSpPr>
        <p:spPr>
          <a:xfrm>
            <a:off x="580924" y="1089060"/>
            <a:ext cx="18942250" cy="504279"/>
          </a:xfrm>
          <a:prstGeom prst="rect">
            <a:avLst/>
          </a:prstGeom>
        </p:spPr>
        <p:txBody>
          <a:bodyPr wrap="square" lIns="0" tIns="0" rIns="0" bIns="0">
            <a:noAutofit/>
          </a:bodyPr>
          <a:lstStyle/>
          <a:p>
            <a:endParaRPr/>
          </a:p>
        </p:txBody>
      </p:sp>
      <p:sp>
        <p:nvSpPr>
          <p:cNvPr id="3" name="Holder 3"/>
          <p:cNvSpPr>
            <a:spLocks noGrp="1"/>
          </p:cNvSpPr>
          <p:nvPr>
            <p:ph type="body" idx="1"/>
          </p:nvPr>
        </p:nvSpPr>
        <p:spPr>
          <a:xfrm>
            <a:off x="580924" y="1767709"/>
            <a:ext cx="18942250" cy="2388842"/>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a:xfrm>
            <a:off x="6835394" y="10523601"/>
            <a:ext cx="6433311" cy="565785"/>
          </a:xfrm>
          <a:prstGeom prst="rect">
            <a:avLst/>
          </a:prstGeom>
        </p:spPr>
        <p:txBody>
          <a:bodyPr wrap="square" lIns="0" tIns="0" rIns="0" bIns="0">
            <a:no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1005205" y="10523601"/>
            <a:ext cx="4623943" cy="565785"/>
          </a:xfrm>
          <a:prstGeom prst="rect">
            <a:avLst/>
          </a:prstGeom>
        </p:spPr>
        <p:txBody>
          <a:bodyPr wrap="square" lIns="0" tIns="0" rIns="0" bIns="0">
            <a:noAutofit/>
          </a:bodyPr>
          <a:lstStyle>
            <a:lvl1pPr algn="l">
              <a:defRPr>
                <a:solidFill>
                  <a:schemeClr val="tx1">
                    <a:tint val="75000"/>
                  </a:schemeClr>
                </a:solidFill>
              </a:defRPr>
            </a:lvl1pPr>
          </a:lstStyle>
          <a:p>
            <a:fld id="{1D8BD707-D9CF-40AE-B4C6-C98DA3205C09}" type="datetimeFigureOut">
              <a:rPr lang="en-US" smtClean="0"/>
              <a:t>2/5/2019</a:t>
            </a:fld>
            <a:endParaRPr lang="en-US"/>
          </a:p>
        </p:txBody>
      </p:sp>
      <p:sp>
        <p:nvSpPr>
          <p:cNvPr id="6" name="Holder 6"/>
          <p:cNvSpPr>
            <a:spLocks noGrp="1"/>
          </p:cNvSpPr>
          <p:nvPr>
            <p:ph type="sldNum" sz="quarter" idx="7"/>
          </p:nvPr>
        </p:nvSpPr>
        <p:spPr>
          <a:xfrm>
            <a:off x="14474952" y="10523601"/>
            <a:ext cx="4623943" cy="565785"/>
          </a:xfrm>
          <a:prstGeom prst="rect">
            <a:avLst/>
          </a:prstGeom>
        </p:spPr>
        <p:txBody>
          <a:bodyPr wrap="square" lIns="0" tIns="0" rIns="0" bIns="0">
            <a:no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8" name="Imagen 47"/>
          <p:cNvPicPr>
            <a:picLocks noChangeAspect="1"/>
          </p:cNvPicPr>
          <p:nvPr/>
        </p:nvPicPr>
        <p:blipFill rotWithShape="1">
          <a:blip cstate="print">
            <a:extLst>
              <a:ext uri="{28A0092B-C50C-407E-A947-70E740481C1C}">
                <a14:useLocalDpi xmlns:a14="http://schemas.microsoft.com/office/drawing/2010/main" val="0"/>
              </a:ext>
            </a:extLst>
          </a:blip>
          <a:srcRect l="863" r="337" b="14333"/>
          <a:stretch/>
        </p:blipFill>
        <p:spPr>
          <a:xfrm>
            <a:off x="-1" y="0"/>
            <a:ext cx="20104101" cy="11315700"/>
          </a:xfrm>
          <a:prstGeom prst="rect">
            <a:avLst/>
          </a:prstGeom>
        </p:spPr>
      </p:pic>
      <p:sp>
        <p:nvSpPr>
          <p:cNvPr id="33" name="object 33"/>
          <p:cNvSpPr/>
          <p:nvPr/>
        </p:nvSpPr>
        <p:spPr>
          <a:xfrm>
            <a:off x="6066046" y="4533793"/>
            <a:ext cx="3188489" cy="0"/>
          </a:xfrm>
          <a:custGeom>
            <a:avLst/>
            <a:gdLst/>
            <a:ahLst/>
            <a:cxnLst/>
            <a:rect l="l" t="t" r="r" b="b"/>
            <a:pathLst>
              <a:path w="3188489">
                <a:moveTo>
                  <a:pt x="0" y="0"/>
                </a:moveTo>
                <a:lnTo>
                  <a:pt x="3188489" y="0"/>
                </a:lnTo>
              </a:path>
            </a:pathLst>
          </a:custGeom>
          <a:ln w="31967">
            <a:solidFill>
              <a:srgbClr val="09539D"/>
            </a:solidFill>
          </a:ln>
        </p:spPr>
        <p:txBody>
          <a:bodyPr wrap="square" lIns="0" tIns="0" rIns="0" bIns="0" rtlCol="0">
            <a:noAutofit/>
          </a:bodyPr>
          <a:lstStyle/>
          <a:p>
            <a:endParaRPr/>
          </a:p>
        </p:txBody>
      </p:sp>
      <p:sp>
        <p:nvSpPr>
          <p:cNvPr id="34" name="object 34"/>
          <p:cNvSpPr/>
          <p:nvPr/>
        </p:nvSpPr>
        <p:spPr>
          <a:xfrm>
            <a:off x="10847080" y="4533793"/>
            <a:ext cx="3188489" cy="0"/>
          </a:xfrm>
          <a:custGeom>
            <a:avLst/>
            <a:gdLst/>
            <a:ahLst/>
            <a:cxnLst/>
            <a:rect l="l" t="t" r="r" b="b"/>
            <a:pathLst>
              <a:path w="3188489">
                <a:moveTo>
                  <a:pt x="0" y="0"/>
                </a:moveTo>
                <a:lnTo>
                  <a:pt x="3188489" y="0"/>
                </a:lnTo>
              </a:path>
            </a:pathLst>
          </a:custGeom>
          <a:ln w="31967">
            <a:solidFill>
              <a:srgbClr val="09539D"/>
            </a:solidFill>
          </a:ln>
        </p:spPr>
        <p:txBody>
          <a:bodyPr wrap="square" lIns="0" tIns="0" rIns="0" bIns="0" rtlCol="0">
            <a:noAutofit/>
          </a:bodyPr>
          <a:lstStyle/>
          <a:p>
            <a:endParaRPr/>
          </a:p>
        </p:txBody>
      </p:sp>
      <p:sp>
        <p:nvSpPr>
          <p:cNvPr id="35" name="object 35"/>
          <p:cNvSpPr/>
          <p:nvPr/>
        </p:nvSpPr>
        <p:spPr>
          <a:xfrm>
            <a:off x="9549026" y="4449977"/>
            <a:ext cx="124540" cy="168954"/>
          </a:xfrm>
          <a:custGeom>
            <a:avLst/>
            <a:gdLst/>
            <a:ahLst/>
            <a:cxnLst/>
            <a:rect l="l" t="t" r="r" b="b"/>
            <a:pathLst>
              <a:path w="124540" h="168954">
                <a:moveTo>
                  <a:pt x="49835" y="0"/>
                </a:moveTo>
                <a:lnTo>
                  <a:pt x="14752" y="20455"/>
                </a:lnTo>
                <a:lnTo>
                  <a:pt x="0" y="60445"/>
                </a:lnTo>
                <a:lnTo>
                  <a:pt x="0" y="168954"/>
                </a:lnTo>
                <a:lnTo>
                  <a:pt x="124540" y="168954"/>
                </a:lnTo>
                <a:lnTo>
                  <a:pt x="124540" y="60445"/>
                </a:lnTo>
                <a:lnTo>
                  <a:pt x="105392" y="17286"/>
                </a:lnTo>
                <a:lnTo>
                  <a:pt x="66421" y="793"/>
                </a:lnTo>
                <a:lnTo>
                  <a:pt x="49835" y="0"/>
                </a:lnTo>
                <a:close/>
              </a:path>
            </a:pathLst>
          </a:custGeom>
          <a:solidFill>
            <a:srgbClr val="4AAE4B"/>
          </a:solidFill>
        </p:spPr>
        <p:txBody>
          <a:bodyPr wrap="square" lIns="0" tIns="0" rIns="0" bIns="0" rtlCol="0">
            <a:noAutofit/>
          </a:bodyPr>
          <a:lstStyle/>
          <a:p>
            <a:endParaRPr/>
          </a:p>
        </p:txBody>
      </p:sp>
      <p:sp>
        <p:nvSpPr>
          <p:cNvPr id="36" name="object 36"/>
          <p:cNvSpPr/>
          <p:nvPr/>
        </p:nvSpPr>
        <p:spPr>
          <a:xfrm>
            <a:off x="10115008" y="4449977"/>
            <a:ext cx="124540" cy="168871"/>
          </a:xfrm>
          <a:custGeom>
            <a:avLst/>
            <a:gdLst/>
            <a:ahLst/>
            <a:cxnLst/>
            <a:rect l="l" t="t" r="r" b="b"/>
            <a:pathLst>
              <a:path w="124540" h="168871">
                <a:moveTo>
                  <a:pt x="49835" y="0"/>
                </a:moveTo>
                <a:lnTo>
                  <a:pt x="14752" y="20455"/>
                </a:lnTo>
                <a:lnTo>
                  <a:pt x="0" y="60445"/>
                </a:lnTo>
                <a:lnTo>
                  <a:pt x="0" y="168871"/>
                </a:lnTo>
                <a:lnTo>
                  <a:pt x="124540" y="168871"/>
                </a:lnTo>
                <a:lnTo>
                  <a:pt x="124540" y="60445"/>
                </a:lnTo>
                <a:lnTo>
                  <a:pt x="105392" y="17286"/>
                </a:lnTo>
                <a:lnTo>
                  <a:pt x="66421" y="793"/>
                </a:lnTo>
                <a:lnTo>
                  <a:pt x="49835" y="0"/>
                </a:lnTo>
                <a:close/>
              </a:path>
            </a:pathLst>
          </a:custGeom>
          <a:solidFill>
            <a:srgbClr val="F8B03E"/>
          </a:solidFill>
        </p:spPr>
        <p:txBody>
          <a:bodyPr wrap="square" lIns="0" tIns="0" rIns="0" bIns="0" rtlCol="0">
            <a:noAutofit/>
          </a:bodyPr>
          <a:lstStyle/>
          <a:p>
            <a:endParaRPr/>
          </a:p>
        </p:txBody>
      </p:sp>
      <p:sp>
        <p:nvSpPr>
          <p:cNvPr id="37" name="object 37"/>
          <p:cNvSpPr/>
          <p:nvPr/>
        </p:nvSpPr>
        <p:spPr>
          <a:xfrm>
            <a:off x="10397998" y="4449977"/>
            <a:ext cx="124540" cy="168871"/>
          </a:xfrm>
          <a:custGeom>
            <a:avLst/>
            <a:gdLst/>
            <a:ahLst/>
            <a:cxnLst/>
            <a:rect l="l" t="t" r="r" b="b"/>
            <a:pathLst>
              <a:path w="124540" h="168871">
                <a:moveTo>
                  <a:pt x="49835" y="0"/>
                </a:moveTo>
                <a:lnTo>
                  <a:pt x="14752" y="20455"/>
                </a:lnTo>
                <a:lnTo>
                  <a:pt x="0" y="60445"/>
                </a:lnTo>
                <a:lnTo>
                  <a:pt x="0" y="168871"/>
                </a:lnTo>
                <a:lnTo>
                  <a:pt x="124540" y="168871"/>
                </a:lnTo>
                <a:lnTo>
                  <a:pt x="124540" y="60445"/>
                </a:lnTo>
                <a:lnTo>
                  <a:pt x="105388" y="17286"/>
                </a:lnTo>
                <a:lnTo>
                  <a:pt x="66418" y="793"/>
                </a:lnTo>
                <a:lnTo>
                  <a:pt x="49835" y="0"/>
                </a:lnTo>
                <a:close/>
              </a:path>
            </a:pathLst>
          </a:custGeom>
          <a:solidFill>
            <a:srgbClr val="E52A29"/>
          </a:solidFill>
        </p:spPr>
        <p:txBody>
          <a:bodyPr wrap="square" lIns="0" tIns="0" rIns="0" bIns="0" rtlCol="0">
            <a:noAutofit/>
          </a:bodyPr>
          <a:lstStyle/>
          <a:p>
            <a:endParaRPr/>
          </a:p>
        </p:txBody>
      </p:sp>
      <p:sp>
        <p:nvSpPr>
          <p:cNvPr id="38" name="object 38"/>
          <p:cNvSpPr/>
          <p:nvPr/>
        </p:nvSpPr>
        <p:spPr>
          <a:xfrm>
            <a:off x="9832026" y="4449976"/>
            <a:ext cx="124530" cy="168872"/>
          </a:xfrm>
          <a:custGeom>
            <a:avLst/>
            <a:gdLst/>
            <a:ahLst/>
            <a:cxnLst/>
            <a:rect l="l" t="t" r="r" b="b"/>
            <a:pathLst>
              <a:path w="124530" h="168872">
                <a:moveTo>
                  <a:pt x="49832" y="0"/>
                </a:moveTo>
                <a:lnTo>
                  <a:pt x="14750" y="20454"/>
                </a:lnTo>
                <a:lnTo>
                  <a:pt x="0" y="60446"/>
                </a:lnTo>
                <a:lnTo>
                  <a:pt x="0" y="168872"/>
                </a:lnTo>
                <a:lnTo>
                  <a:pt x="124530" y="168872"/>
                </a:lnTo>
                <a:lnTo>
                  <a:pt x="124530" y="60446"/>
                </a:lnTo>
                <a:lnTo>
                  <a:pt x="105385" y="17290"/>
                </a:lnTo>
                <a:lnTo>
                  <a:pt x="66417" y="793"/>
                </a:lnTo>
                <a:lnTo>
                  <a:pt x="49832" y="0"/>
                </a:lnTo>
                <a:close/>
              </a:path>
            </a:pathLst>
          </a:custGeom>
          <a:solidFill>
            <a:srgbClr val="2DA9E1"/>
          </a:solidFill>
        </p:spPr>
        <p:txBody>
          <a:bodyPr wrap="square" lIns="0" tIns="0" rIns="0" bIns="0" rtlCol="0">
            <a:noAutofit/>
          </a:bodyPr>
          <a:lstStyle/>
          <a:p>
            <a:endParaRPr/>
          </a:p>
        </p:txBody>
      </p:sp>
      <p:sp>
        <p:nvSpPr>
          <p:cNvPr id="39" name="object 4"/>
          <p:cNvSpPr/>
          <p:nvPr/>
        </p:nvSpPr>
        <p:spPr>
          <a:xfrm>
            <a:off x="9561783" y="589193"/>
            <a:ext cx="938521" cy="980848"/>
          </a:xfrm>
          <a:prstGeom prst="rect">
            <a:avLst/>
          </a:prstGeom>
          <a:blipFill>
            <a:blip cstate="print"/>
            <a:stretch>
              <a:fillRect/>
            </a:stretch>
          </a:blipFill>
        </p:spPr>
        <p:txBody>
          <a:bodyPr wrap="square" lIns="0" tIns="0" rIns="0" bIns="0" rtlCol="0">
            <a:noAutofit/>
          </a:bodyPr>
          <a:lstStyle/>
          <a:p>
            <a:endParaRPr/>
          </a:p>
        </p:txBody>
      </p:sp>
      <p:sp>
        <p:nvSpPr>
          <p:cNvPr id="40" name="object 32"/>
          <p:cNvSpPr txBox="1"/>
          <p:nvPr/>
        </p:nvSpPr>
        <p:spPr>
          <a:xfrm>
            <a:off x="6091855" y="1571276"/>
            <a:ext cx="7919084" cy="184757"/>
          </a:xfrm>
          <a:prstGeom prst="rect">
            <a:avLst/>
          </a:prstGeom>
        </p:spPr>
        <p:txBody>
          <a:bodyPr vert="horz" wrap="square" lIns="0" tIns="0" rIns="0" bIns="0" rtlCol="0">
            <a:noAutofit/>
          </a:bodyPr>
          <a:lstStyle/>
          <a:p>
            <a:pPr marR="635" algn="ctr">
              <a:lnSpc>
                <a:spcPct val="100000"/>
              </a:lnSpc>
            </a:pPr>
            <a:r>
              <a:rPr lang="es-ES" sz="1500" b="1" spc="204" dirty="0">
                <a:solidFill>
                  <a:srgbClr val="0753A0"/>
                </a:solidFill>
                <a:latin typeface="Calibri"/>
                <a:cs typeface="Calibri"/>
              </a:rPr>
              <a:t>L</a:t>
            </a:r>
            <a:r>
              <a:rPr lang="es-ES" sz="1500" b="1" spc="65" dirty="0">
                <a:solidFill>
                  <a:srgbClr val="0753A0"/>
                </a:solidFill>
                <a:latin typeface="Calibri"/>
                <a:cs typeface="Calibri"/>
              </a:rPr>
              <a:t>A </a:t>
            </a:r>
            <a:r>
              <a:rPr lang="es-ES" sz="1500" b="1" spc="35" dirty="0">
                <a:solidFill>
                  <a:srgbClr val="0753A0"/>
                </a:solidFill>
                <a:latin typeface="Calibri"/>
                <a:cs typeface="Calibri"/>
              </a:rPr>
              <a:t>HA</a:t>
            </a:r>
            <a:r>
              <a:rPr lang="es-ES" sz="1500" b="1" spc="25" dirty="0">
                <a:solidFill>
                  <a:srgbClr val="0753A0"/>
                </a:solidFill>
                <a:latin typeface="Calibri"/>
                <a:cs typeface="Calibri"/>
              </a:rPr>
              <a:t>B</a:t>
            </a:r>
            <a:r>
              <a:rPr lang="es-ES" sz="1500" b="1" spc="75" dirty="0">
                <a:solidFill>
                  <a:srgbClr val="0753A0"/>
                </a:solidFill>
                <a:latin typeface="Calibri"/>
                <a:cs typeface="Calibri"/>
              </a:rPr>
              <a:t>ANA</a:t>
            </a:r>
            <a:endParaRPr lang="es-ES" sz="1500" dirty="0">
              <a:latin typeface="Calibri"/>
              <a:cs typeface="Calibri"/>
            </a:endParaRPr>
          </a:p>
          <a:p>
            <a:pPr>
              <a:lnSpc>
                <a:spcPts val="700"/>
              </a:lnSpc>
              <a:spcBef>
                <a:spcPts val="12"/>
              </a:spcBef>
            </a:pPr>
            <a:endParaRPr sz="700" dirty="0"/>
          </a:p>
          <a:p>
            <a:pPr>
              <a:lnSpc>
                <a:spcPts val="1000"/>
              </a:lnSpc>
            </a:pPr>
            <a:endParaRPr sz="1000" dirty="0"/>
          </a:p>
          <a:p>
            <a:pPr>
              <a:lnSpc>
                <a:spcPts val="1000"/>
              </a:lnSpc>
            </a:pPr>
            <a:endParaRPr sz="1000" dirty="0"/>
          </a:p>
        </p:txBody>
      </p:sp>
      <p:sp>
        <p:nvSpPr>
          <p:cNvPr id="41" name="object 33"/>
          <p:cNvSpPr/>
          <p:nvPr/>
        </p:nvSpPr>
        <p:spPr>
          <a:xfrm>
            <a:off x="6041416" y="2286460"/>
            <a:ext cx="3188489" cy="0"/>
          </a:xfrm>
          <a:custGeom>
            <a:avLst/>
            <a:gdLst/>
            <a:ahLst/>
            <a:cxnLst/>
            <a:rect l="l" t="t" r="r" b="b"/>
            <a:pathLst>
              <a:path w="3188489">
                <a:moveTo>
                  <a:pt x="0" y="0"/>
                </a:moveTo>
                <a:lnTo>
                  <a:pt x="3188489" y="0"/>
                </a:lnTo>
              </a:path>
            </a:pathLst>
          </a:custGeom>
          <a:ln w="31967">
            <a:solidFill>
              <a:srgbClr val="09539D"/>
            </a:solidFill>
          </a:ln>
        </p:spPr>
        <p:txBody>
          <a:bodyPr wrap="square" lIns="0" tIns="0" rIns="0" bIns="0" rtlCol="0">
            <a:noAutofit/>
          </a:bodyPr>
          <a:lstStyle/>
          <a:p>
            <a:endParaRPr/>
          </a:p>
        </p:txBody>
      </p:sp>
      <p:sp>
        <p:nvSpPr>
          <p:cNvPr id="42" name="object 34"/>
          <p:cNvSpPr/>
          <p:nvPr/>
        </p:nvSpPr>
        <p:spPr>
          <a:xfrm>
            <a:off x="10822450" y="2286460"/>
            <a:ext cx="3188489" cy="0"/>
          </a:xfrm>
          <a:custGeom>
            <a:avLst/>
            <a:gdLst/>
            <a:ahLst/>
            <a:cxnLst/>
            <a:rect l="l" t="t" r="r" b="b"/>
            <a:pathLst>
              <a:path w="3188489">
                <a:moveTo>
                  <a:pt x="0" y="0"/>
                </a:moveTo>
                <a:lnTo>
                  <a:pt x="3188489" y="0"/>
                </a:lnTo>
              </a:path>
            </a:pathLst>
          </a:custGeom>
          <a:ln w="31967">
            <a:solidFill>
              <a:srgbClr val="09539D"/>
            </a:solidFill>
          </a:ln>
        </p:spPr>
        <p:txBody>
          <a:bodyPr wrap="square" lIns="0" tIns="0" rIns="0" bIns="0" rtlCol="0">
            <a:noAutofit/>
          </a:bodyPr>
          <a:lstStyle/>
          <a:p>
            <a:endParaRPr/>
          </a:p>
        </p:txBody>
      </p:sp>
      <p:sp>
        <p:nvSpPr>
          <p:cNvPr id="43" name="object 35"/>
          <p:cNvSpPr/>
          <p:nvPr/>
        </p:nvSpPr>
        <p:spPr>
          <a:xfrm>
            <a:off x="9524396" y="2202644"/>
            <a:ext cx="124540" cy="168954"/>
          </a:xfrm>
          <a:custGeom>
            <a:avLst/>
            <a:gdLst/>
            <a:ahLst/>
            <a:cxnLst/>
            <a:rect l="l" t="t" r="r" b="b"/>
            <a:pathLst>
              <a:path w="124540" h="168954">
                <a:moveTo>
                  <a:pt x="49835" y="0"/>
                </a:moveTo>
                <a:lnTo>
                  <a:pt x="14752" y="20455"/>
                </a:lnTo>
                <a:lnTo>
                  <a:pt x="0" y="60445"/>
                </a:lnTo>
                <a:lnTo>
                  <a:pt x="0" y="168954"/>
                </a:lnTo>
                <a:lnTo>
                  <a:pt x="124540" y="168954"/>
                </a:lnTo>
                <a:lnTo>
                  <a:pt x="124540" y="60445"/>
                </a:lnTo>
                <a:lnTo>
                  <a:pt x="105392" y="17286"/>
                </a:lnTo>
                <a:lnTo>
                  <a:pt x="66421" y="793"/>
                </a:lnTo>
                <a:lnTo>
                  <a:pt x="49835" y="0"/>
                </a:lnTo>
                <a:close/>
              </a:path>
            </a:pathLst>
          </a:custGeom>
          <a:solidFill>
            <a:srgbClr val="4AAE4B"/>
          </a:solidFill>
        </p:spPr>
        <p:txBody>
          <a:bodyPr wrap="square" lIns="0" tIns="0" rIns="0" bIns="0" rtlCol="0">
            <a:noAutofit/>
          </a:bodyPr>
          <a:lstStyle/>
          <a:p>
            <a:endParaRPr/>
          </a:p>
        </p:txBody>
      </p:sp>
      <p:sp>
        <p:nvSpPr>
          <p:cNvPr id="44" name="object 36"/>
          <p:cNvSpPr/>
          <p:nvPr/>
        </p:nvSpPr>
        <p:spPr>
          <a:xfrm>
            <a:off x="10090378" y="2202644"/>
            <a:ext cx="124540" cy="168871"/>
          </a:xfrm>
          <a:custGeom>
            <a:avLst/>
            <a:gdLst/>
            <a:ahLst/>
            <a:cxnLst/>
            <a:rect l="l" t="t" r="r" b="b"/>
            <a:pathLst>
              <a:path w="124540" h="168871">
                <a:moveTo>
                  <a:pt x="49835" y="0"/>
                </a:moveTo>
                <a:lnTo>
                  <a:pt x="14752" y="20455"/>
                </a:lnTo>
                <a:lnTo>
                  <a:pt x="0" y="60445"/>
                </a:lnTo>
                <a:lnTo>
                  <a:pt x="0" y="168871"/>
                </a:lnTo>
                <a:lnTo>
                  <a:pt x="124540" y="168871"/>
                </a:lnTo>
                <a:lnTo>
                  <a:pt x="124540" y="60445"/>
                </a:lnTo>
                <a:lnTo>
                  <a:pt x="105392" y="17286"/>
                </a:lnTo>
                <a:lnTo>
                  <a:pt x="66421" y="793"/>
                </a:lnTo>
                <a:lnTo>
                  <a:pt x="49835" y="0"/>
                </a:lnTo>
                <a:close/>
              </a:path>
            </a:pathLst>
          </a:custGeom>
          <a:solidFill>
            <a:srgbClr val="F8B03E"/>
          </a:solidFill>
        </p:spPr>
        <p:txBody>
          <a:bodyPr wrap="square" lIns="0" tIns="0" rIns="0" bIns="0" rtlCol="0">
            <a:noAutofit/>
          </a:bodyPr>
          <a:lstStyle/>
          <a:p>
            <a:endParaRPr/>
          </a:p>
        </p:txBody>
      </p:sp>
      <p:sp>
        <p:nvSpPr>
          <p:cNvPr id="45" name="object 37"/>
          <p:cNvSpPr/>
          <p:nvPr/>
        </p:nvSpPr>
        <p:spPr>
          <a:xfrm>
            <a:off x="10373368" y="2202644"/>
            <a:ext cx="124540" cy="168871"/>
          </a:xfrm>
          <a:custGeom>
            <a:avLst/>
            <a:gdLst/>
            <a:ahLst/>
            <a:cxnLst/>
            <a:rect l="l" t="t" r="r" b="b"/>
            <a:pathLst>
              <a:path w="124540" h="168871">
                <a:moveTo>
                  <a:pt x="49835" y="0"/>
                </a:moveTo>
                <a:lnTo>
                  <a:pt x="14752" y="20455"/>
                </a:lnTo>
                <a:lnTo>
                  <a:pt x="0" y="60445"/>
                </a:lnTo>
                <a:lnTo>
                  <a:pt x="0" y="168871"/>
                </a:lnTo>
                <a:lnTo>
                  <a:pt x="124540" y="168871"/>
                </a:lnTo>
                <a:lnTo>
                  <a:pt x="124540" y="60445"/>
                </a:lnTo>
                <a:lnTo>
                  <a:pt x="105388" y="17286"/>
                </a:lnTo>
                <a:lnTo>
                  <a:pt x="66418" y="793"/>
                </a:lnTo>
                <a:lnTo>
                  <a:pt x="49835" y="0"/>
                </a:lnTo>
                <a:close/>
              </a:path>
            </a:pathLst>
          </a:custGeom>
          <a:solidFill>
            <a:srgbClr val="E52A29"/>
          </a:solidFill>
        </p:spPr>
        <p:txBody>
          <a:bodyPr wrap="square" lIns="0" tIns="0" rIns="0" bIns="0" rtlCol="0">
            <a:noAutofit/>
          </a:bodyPr>
          <a:lstStyle/>
          <a:p>
            <a:endParaRPr/>
          </a:p>
        </p:txBody>
      </p:sp>
      <p:sp>
        <p:nvSpPr>
          <p:cNvPr id="46" name="object 38"/>
          <p:cNvSpPr/>
          <p:nvPr/>
        </p:nvSpPr>
        <p:spPr>
          <a:xfrm>
            <a:off x="9807396" y="2202643"/>
            <a:ext cx="124530" cy="168872"/>
          </a:xfrm>
          <a:custGeom>
            <a:avLst/>
            <a:gdLst/>
            <a:ahLst/>
            <a:cxnLst/>
            <a:rect l="l" t="t" r="r" b="b"/>
            <a:pathLst>
              <a:path w="124530" h="168872">
                <a:moveTo>
                  <a:pt x="49832" y="0"/>
                </a:moveTo>
                <a:lnTo>
                  <a:pt x="14750" y="20454"/>
                </a:lnTo>
                <a:lnTo>
                  <a:pt x="0" y="60446"/>
                </a:lnTo>
                <a:lnTo>
                  <a:pt x="0" y="168872"/>
                </a:lnTo>
                <a:lnTo>
                  <a:pt x="124530" y="168872"/>
                </a:lnTo>
                <a:lnTo>
                  <a:pt x="124530" y="60446"/>
                </a:lnTo>
                <a:lnTo>
                  <a:pt x="105385" y="17290"/>
                </a:lnTo>
                <a:lnTo>
                  <a:pt x="66417" y="793"/>
                </a:lnTo>
                <a:lnTo>
                  <a:pt x="49832" y="0"/>
                </a:lnTo>
                <a:close/>
              </a:path>
            </a:pathLst>
          </a:custGeom>
          <a:solidFill>
            <a:srgbClr val="2DA9E1"/>
          </a:solidFill>
        </p:spPr>
        <p:txBody>
          <a:bodyPr wrap="square" lIns="0" tIns="0" rIns="0" bIns="0" rtlCol="0">
            <a:noAutofit/>
          </a:bodyPr>
          <a:lstStyle/>
          <a:p>
            <a:endParaRPr/>
          </a:p>
        </p:txBody>
      </p:sp>
      <p:sp>
        <p:nvSpPr>
          <p:cNvPr id="2" name="Título 1"/>
          <p:cNvSpPr>
            <a:spLocks noGrp="1"/>
          </p:cNvSpPr>
          <p:nvPr>
            <p:ph type="title"/>
          </p:nvPr>
        </p:nvSpPr>
        <p:spPr>
          <a:xfrm>
            <a:off x="6041416" y="2533650"/>
            <a:ext cx="7994153" cy="1814151"/>
          </a:xfrm>
        </p:spPr>
        <p:txBody>
          <a:bodyPr/>
          <a:lstStyle/>
          <a:p>
            <a:pPr algn="ctr"/>
            <a:r>
              <a:rPr lang="es-ES" sz="3600" b="1" dirty="0">
                <a:latin typeface="Arial" panose="020B0604020202020204" pitchFamily="34" charset="0"/>
                <a:cs typeface="Arial" panose="020B0604020202020204" pitchFamily="34" charset="0"/>
              </a:rPr>
              <a:t>PLAN DE ACTIVIDADES 500 ANIVERSARIO DE LA FUNDACIÓN DE LA VILLA DE SAN CRISTÓBAL DE LA HABANA</a:t>
            </a:r>
          </a:p>
        </p:txBody>
      </p:sp>
      <p:pic>
        <p:nvPicPr>
          <p:cNvPr id="18" name="Imagen 17"/>
          <p:cNvPicPr>
            <a:picLocks noChangeAspect="1"/>
          </p:cNvPicPr>
          <p:nvPr/>
        </p:nvPicPr>
        <p:blipFill>
          <a:blip/>
          <a:stretch>
            <a:fillRect/>
          </a:stretch>
        </p:blipFill>
        <p:spPr>
          <a:xfrm>
            <a:off x="8813104" y="8952994"/>
            <a:ext cx="2477892" cy="219125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80924" y="2457450"/>
            <a:ext cx="18942250" cy="914400"/>
          </a:xfrm>
        </p:spPr>
        <p:txBody>
          <a:bodyPr/>
          <a:lstStyle/>
          <a:p>
            <a:pPr algn="ctr"/>
            <a:r>
              <a:rPr lang="es-ES" sz="3200" b="1" dirty="0">
                <a:latin typeface="Arial" panose="020B0604020202020204" pitchFamily="34" charset="0"/>
                <a:cs typeface="Arial" panose="020B0604020202020204" pitchFamily="34" charset="0"/>
              </a:rPr>
              <a:t>PLAN DE ACTIVIDADES</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Marzo 2019</a:t>
            </a:r>
          </a:p>
        </p:txBody>
      </p:sp>
      <p:sp>
        <p:nvSpPr>
          <p:cNvPr id="3" name="Marcador de texto 2"/>
          <p:cNvSpPr>
            <a:spLocks noGrp="1"/>
          </p:cNvSpPr>
          <p:nvPr>
            <p:ph type="body" idx="1"/>
          </p:nvPr>
        </p:nvSpPr>
        <p:spPr>
          <a:xfrm>
            <a:off x="580924" y="3524812"/>
            <a:ext cx="18942250" cy="6198280"/>
          </a:xfrm>
        </p:spPr>
        <p:txBody>
          <a:bodyPr/>
          <a:lstStyle/>
          <a:p>
            <a:pPr algn="just"/>
            <a:r>
              <a:rPr lang="es-ES" sz="3200" b="1" dirty="0">
                <a:solidFill>
                  <a:srgbClr val="FF0000"/>
                </a:solidFill>
                <a:latin typeface="Arial" panose="020B0604020202020204" pitchFamily="34" charset="0"/>
                <a:cs typeface="Arial" panose="020B0604020202020204" pitchFamily="34" charset="0"/>
              </a:rPr>
              <a:t>Pasión en la calle-Beisbol 500</a:t>
            </a:r>
            <a:r>
              <a:rPr lang="es-ES" sz="3200" b="1" dirty="0">
                <a:latin typeface="Arial" panose="020B0604020202020204" pitchFamily="34" charset="0"/>
                <a:cs typeface="Arial" panose="020B0604020202020204" pitchFamily="34" charset="0"/>
              </a:rPr>
              <a:t> </a:t>
            </a:r>
            <a:r>
              <a:rPr lang="es-ES" sz="3200" dirty="0">
                <a:latin typeface="Arial" panose="020B0604020202020204" pitchFamily="34" charset="0"/>
                <a:cs typeface="Arial" panose="020B0604020202020204" pitchFamily="34" charset="0"/>
              </a:rPr>
              <a:t>(cuatro esquinas). Fines de semana de marzo de 2019.</a:t>
            </a:r>
          </a:p>
          <a:p>
            <a:pPr lvl="0" algn="just"/>
            <a:r>
              <a:rPr lang="es-ES" sz="3200" b="1" dirty="0">
                <a:solidFill>
                  <a:srgbClr val="FF0000"/>
                </a:solidFill>
                <a:latin typeface="Arial" panose="020B0604020202020204" pitchFamily="34" charset="0"/>
                <a:cs typeface="Arial" panose="020B0604020202020204" pitchFamily="34" charset="0"/>
              </a:rPr>
              <a:t>Gran Festival Provincial de Tablas Gimnásticas</a:t>
            </a:r>
            <a:r>
              <a:rPr lang="es-ES" sz="3200" dirty="0">
                <a:solidFill>
                  <a:prstClr val="black"/>
                </a:solidFill>
                <a:latin typeface="Arial" panose="020B0604020202020204" pitchFamily="34" charset="0"/>
                <a:cs typeface="Arial" panose="020B0604020202020204" pitchFamily="34" charset="0"/>
              </a:rPr>
              <a:t>. Sábado 30 de marzo de 2019; 9:00am; Estadio Panamericano.</a:t>
            </a:r>
          </a:p>
          <a:p>
            <a:pPr lvl="0" algn="just"/>
            <a:r>
              <a:rPr lang="es-ES" sz="3200" b="1" dirty="0">
                <a:solidFill>
                  <a:prstClr val="black"/>
                </a:solidFill>
                <a:latin typeface="Arial" panose="020B0604020202020204" pitchFamily="34" charset="0"/>
                <a:cs typeface="Arial" panose="020B0604020202020204" pitchFamily="34" charset="0"/>
              </a:rPr>
              <a:t>Maratón de la Esperanza “Terry Fox”. </a:t>
            </a:r>
            <a:r>
              <a:rPr lang="es-ES" sz="3200" dirty="0">
                <a:solidFill>
                  <a:prstClr val="black"/>
                </a:solidFill>
                <a:latin typeface="Arial" panose="020B0604020202020204" pitchFamily="34" charset="0"/>
                <a:cs typeface="Arial" panose="020B0604020202020204" pitchFamily="34" charset="0"/>
              </a:rPr>
              <a:t>17 de marzo de marzo; 10:00am; desde la Sala “</a:t>
            </a:r>
            <a:r>
              <a:rPr lang="es-ES" sz="3200" dirty="0" err="1">
                <a:solidFill>
                  <a:prstClr val="black"/>
                </a:solidFill>
                <a:latin typeface="Arial" panose="020B0604020202020204" pitchFamily="34" charset="0"/>
                <a:cs typeface="Arial" panose="020B0604020202020204" pitchFamily="34" charset="0"/>
              </a:rPr>
              <a:t>Kid</a:t>
            </a:r>
            <a:r>
              <a:rPr lang="es-ES" sz="3200" dirty="0">
                <a:solidFill>
                  <a:prstClr val="black"/>
                </a:solidFill>
                <a:latin typeface="Arial" panose="020B0604020202020204" pitchFamily="34" charset="0"/>
                <a:cs typeface="Arial" panose="020B0604020202020204" pitchFamily="34" charset="0"/>
              </a:rPr>
              <a:t> Chocolate”.</a:t>
            </a:r>
          </a:p>
          <a:p>
            <a:pPr lvl="0" algn="just"/>
            <a:endParaRPr lang="es-ES" sz="3200" dirty="0">
              <a:solidFill>
                <a:prstClr val="black"/>
              </a:solidFill>
              <a:latin typeface="Arial" panose="020B0604020202020204" pitchFamily="34" charset="0"/>
              <a:cs typeface="Arial" panose="020B0604020202020204" pitchFamily="34" charset="0"/>
            </a:endParaRPr>
          </a:p>
          <a:p>
            <a:pPr algn="just"/>
            <a:endParaRPr lang="es-ES" sz="3200" dirty="0">
              <a:latin typeface="Arial" panose="020B0604020202020204" pitchFamily="34" charset="0"/>
              <a:cs typeface="Arial" panose="020B0604020202020204" pitchFamily="34" charset="0"/>
            </a:endParaRPr>
          </a:p>
        </p:txBody>
      </p:sp>
      <p:pic>
        <p:nvPicPr>
          <p:cNvPr id="5" name="Imagen 4"/>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20104100" cy="2010410"/>
          </a:xfrm>
          <a:prstGeom prst="rect">
            <a:avLst/>
          </a:prstGeom>
        </p:spPr>
      </p:pic>
    </p:spTree>
    <p:extLst>
      <p:ext uri="{BB962C8B-B14F-4D97-AF65-F5344CB8AC3E}">
        <p14:creationId xmlns:p14="http://schemas.microsoft.com/office/powerpoint/2010/main" val="3281460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80924" y="2457450"/>
            <a:ext cx="18942250" cy="914400"/>
          </a:xfrm>
        </p:spPr>
        <p:txBody>
          <a:bodyPr/>
          <a:lstStyle/>
          <a:p>
            <a:pPr algn="ctr"/>
            <a:r>
              <a:rPr lang="es-ES" sz="3200" b="1" dirty="0">
                <a:latin typeface="Arial" panose="020B0604020202020204" pitchFamily="34" charset="0"/>
                <a:cs typeface="Arial" panose="020B0604020202020204" pitchFamily="34" charset="0"/>
              </a:rPr>
              <a:t>PLAN DE ACTIVIDADES</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Abril 2019</a:t>
            </a:r>
          </a:p>
        </p:txBody>
      </p:sp>
      <p:sp>
        <p:nvSpPr>
          <p:cNvPr id="3" name="Marcador de texto 2"/>
          <p:cNvSpPr>
            <a:spLocks noGrp="1"/>
          </p:cNvSpPr>
          <p:nvPr>
            <p:ph type="body" idx="1"/>
          </p:nvPr>
        </p:nvSpPr>
        <p:spPr>
          <a:xfrm>
            <a:off x="580924" y="3524812"/>
            <a:ext cx="18942250" cy="6198280"/>
          </a:xfrm>
        </p:spPr>
        <p:txBody>
          <a:bodyPr/>
          <a:lstStyle/>
          <a:p>
            <a:pPr algn="just"/>
            <a:r>
              <a:rPr lang="es-ES" sz="3200" b="1" dirty="0">
                <a:latin typeface="Arial" panose="020B0604020202020204" pitchFamily="34" charset="0"/>
                <a:cs typeface="Arial" panose="020B0604020202020204" pitchFamily="34" charset="0"/>
              </a:rPr>
              <a:t>Danza en Paisajes Urbanos, Ciudad en Movimiento</a:t>
            </a:r>
            <a:r>
              <a:rPr lang="es-ES" sz="3200" dirty="0">
                <a:latin typeface="Arial" panose="020B0604020202020204" pitchFamily="34" charset="0"/>
                <a:cs typeface="Arial" panose="020B0604020202020204" pitchFamily="34" charset="0"/>
              </a:rPr>
              <a:t>, organizado por Danza Retazos, dirigido por Isabel Bustos, Premio Nacional de Danza, el Centro de Teatro de La Habana y la Oficina del Historiador. Del 3 al 7 de abril 2019.</a:t>
            </a:r>
          </a:p>
          <a:p>
            <a:pPr algn="just"/>
            <a:r>
              <a:rPr lang="es-ES" sz="3200" b="1" dirty="0">
                <a:latin typeface="Arial" panose="020B0604020202020204" pitchFamily="34" charset="0"/>
                <a:cs typeface="Arial" panose="020B0604020202020204" pitchFamily="34" charset="0"/>
              </a:rPr>
              <a:t>Celebración de los Aniversarios de la OPJM y la UJC “La niñez y la juventud es LO MÁS GRANDE”. </a:t>
            </a:r>
            <a:r>
              <a:rPr lang="es-ES" sz="3200" dirty="0">
                <a:latin typeface="Arial" panose="020B0604020202020204" pitchFamily="34" charset="0"/>
                <a:cs typeface="Arial" panose="020B0604020202020204" pitchFamily="34" charset="0"/>
              </a:rPr>
              <a:t>4 de abril. UJC.</a:t>
            </a:r>
          </a:p>
          <a:p>
            <a:pPr algn="just"/>
            <a:r>
              <a:rPr lang="es-ES" sz="3200" dirty="0">
                <a:latin typeface="Arial" panose="020B0604020202020204" pitchFamily="34" charset="0"/>
                <a:cs typeface="Arial" panose="020B0604020202020204" pitchFamily="34" charset="0"/>
              </a:rPr>
              <a:t>Puesta en escena del </a:t>
            </a:r>
            <a:r>
              <a:rPr lang="es-ES" sz="3200" b="1" dirty="0">
                <a:latin typeface="Arial" panose="020B0604020202020204" pitchFamily="34" charset="0"/>
                <a:cs typeface="Arial" panose="020B0604020202020204" pitchFamily="34" charset="0"/>
              </a:rPr>
              <a:t>espectáculo Sinfonía Española de lo Clásico a lo Flamenco por la Compañía Irene Rodríguez</a:t>
            </a:r>
            <a:r>
              <a:rPr lang="es-ES" sz="3200" dirty="0">
                <a:latin typeface="Arial" panose="020B0604020202020204" pitchFamily="34" charset="0"/>
                <a:cs typeface="Arial" panose="020B0604020202020204" pitchFamily="34" charset="0"/>
              </a:rPr>
              <a:t>, con la participación de la Orquesta Sinfónica Nacional de Cuba y el Ballet Nacional de Cuba, en la sala García Lorca. Del 5 al 7 de abril 2019. </a:t>
            </a:r>
          </a:p>
          <a:p>
            <a:pPr algn="just"/>
            <a:r>
              <a:rPr lang="es-ES" sz="3200" b="1" dirty="0">
                <a:solidFill>
                  <a:srgbClr val="FF0000"/>
                </a:solidFill>
                <a:latin typeface="Arial" panose="020B0604020202020204" pitchFamily="34" charset="0"/>
                <a:cs typeface="Arial" panose="020B0604020202020204" pitchFamily="34" charset="0"/>
              </a:rPr>
              <a:t>Homenaje a los mártires del 9 de abril </a:t>
            </a:r>
            <a:r>
              <a:rPr lang="es-ES" sz="3200" dirty="0">
                <a:latin typeface="Arial" panose="020B0604020202020204" pitchFamily="34" charset="0"/>
                <a:cs typeface="Arial" panose="020B0604020202020204" pitchFamily="34" charset="0"/>
              </a:rPr>
              <a:t>en todos los sitios históricos que recuerdan la gesta en cada municipio. 9 de abril de 2019; 8:30am.</a:t>
            </a:r>
          </a:p>
          <a:p>
            <a:pPr algn="just"/>
            <a:r>
              <a:rPr lang="es-ES" sz="3200" b="1" dirty="0">
                <a:solidFill>
                  <a:srgbClr val="FF0000"/>
                </a:solidFill>
                <a:latin typeface="Arial" panose="020B0604020202020204" pitchFamily="34" charset="0"/>
                <a:cs typeface="Arial" panose="020B0604020202020204" pitchFamily="34" charset="0"/>
              </a:rPr>
              <a:t>XIII Bienal de La Habana</a:t>
            </a:r>
            <a:r>
              <a:rPr lang="es-ES" sz="3200" dirty="0">
                <a:latin typeface="Arial" panose="020B0604020202020204" pitchFamily="34" charset="0"/>
                <a:cs typeface="Arial" panose="020B0604020202020204" pitchFamily="34" charset="0"/>
              </a:rPr>
              <a:t>: Inauguración del Corredor Cultural de Línea, Proyecto “Detrás del Muro”, creación de Obra Colectiva dedicada a los personajes habaneros de todas las épocas. Del 12 de abril al 12 de mayo; Malecón, Paseo del Prado y Calle Línea.</a:t>
            </a:r>
          </a:p>
        </p:txBody>
      </p:sp>
      <p:pic>
        <p:nvPicPr>
          <p:cNvPr id="5" name="Imagen 4"/>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20104100" cy="2010410"/>
          </a:xfrm>
          <a:prstGeom prst="rect">
            <a:avLst/>
          </a:prstGeom>
        </p:spPr>
      </p:pic>
    </p:spTree>
    <p:extLst>
      <p:ext uri="{BB962C8B-B14F-4D97-AF65-F5344CB8AC3E}">
        <p14:creationId xmlns:p14="http://schemas.microsoft.com/office/powerpoint/2010/main" val="1984377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80924" y="2457450"/>
            <a:ext cx="18942250" cy="914400"/>
          </a:xfrm>
        </p:spPr>
        <p:txBody>
          <a:bodyPr/>
          <a:lstStyle/>
          <a:p>
            <a:pPr algn="ctr"/>
            <a:r>
              <a:rPr lang="es-ES" sz="3200" b="1" dirty="0">
                <a:latin typeface="Arial" panose="020B0604020202020204" pitchFamily="34" charset="0"/>
                <a:cs typeface="Arial" panose="020B0604020202020204" pitchFamily="34" charset="0"/>
              </a:rPr>
              <a:t>PLAN DE ACTIVIDADES</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Abril 2019</a:t>
            </a:r>
          </a:p>
        </p:txBody>
      </p:sp>
      <p:sp>
        <p:nvSpPr>
          <p:cNvPr id="3" name="Marcador de texto 2"/>
          <p:cNvSpPr>
            <a:spLocks noGrp="1"/>
          </p:cNvSpPr>
          <p:nvPr>
            <p:ph type="body" idx="1"/>
          </p:nvPr>
        </p:nvSpPr>
        <p:spPr>
          <a:xfrm>
            <a:off x="580924" y="3524812"/>
            <a:ext cx="18942250" cy="6198280"/>
          </a:xfrm>
        </p:spPr>
        <p:txBody>
          <a:bodyPr/>
          <a:lstStyle/>
          <a:p>
            <a:pPr algn="just"/>
            <a:r>
              <a:rPr lang="es-ES" sz="3200" b="1" dirty="0">
                <a:solidFill>
                  <a:srgbClr val="FF0000"/>
                </a:solidFill>
                <a:latin typeface="Arial" panose="020B0604020202020204" pitchFamily="34" charset="0"/>
                <a:cs typeface="Arial" panose="020B0604020202020204" pitchFamily="34" charset="0"/>
              </a:rPr>
              <a:t>Jornada de inauguración de obras</a:t>
            </a:r>
            <a:r>
              <a:rPr lang="es-ES" sz="3200" dirty="0">
                <a:latin typeface="Arial" panose="020B0604020202020204" pitchFamily="34" charset="0"/>
                <a:cs typeface="Arial" panose="020B0604020202020204" pitchFamily="34" charset="0"/>
              </a:rPr>
              <a:t>: colocación de Placa 500. Del 13 al 18 de abril. </a:t>
            </a:r>
          </a:p>
          <a:p>
            <a:pPr algn="just"/>
            <a:r>
              <a:rPr lang="es-ES" sz="3200" b="1" dirty="0">
                <a:latin typeface="Arial" panose="020B0604020202020204" pitchFamily="34" charset="0"/>
                <a:cs typeface="Arial" panose="020B0604020202020204" pitchFamily="34" charset="0"/>
              </a:rPr>
              <a:t>Concurso Los Monumentos de mi localidad, </a:t>
            </a:r>
            <a:r>
              <a:rPr lang="es-ES" sz="3200" dirty="0">
                <a:latin typeface="Arial" panose="020B0604020202020204" pitchFamily="34" charset="0"/>
                <a:cs typeface="Arial" panose="020B0604020202020204" pitchFamily="34" charset="0"/>
              </a:rPr>
              <a:t>auspiciado por el Centro Provincial de Patrimonio. 18 de abril 2019. </a:t>
            </a:r>
          </a:p>
          <a:p>
            <a:pPr algn="just"/>
            <a:r>
              <a:rPr lang="es-ES" sz="3200" b="1" dirty="0">
                <a:latin typeface="Arial" panose="020B0604020202020204" pitchFamily="34" charset="0"/>
                <a:cs typeface="Arial" panose="020B0604020202020204" pitchFamily="34" charset="0"/>
              </a:rPr>
              <a:t>Evento Internacional Danzones para La Habana</a:t>
            </a:r>
            <a:r>
              <a:rPr lang="es-ES" sz="3200" dirty="0">
                <a:latin typeface="Arial" panose="020B0604020202020204" pitchFamily="34" charset="0"/>
                <a:cs typeface="Arial" panose="020B0604020202020204" pitchFamily="34" charset="0"/>
              </a:rPr>
              <a:t>. Abril de 2019. </a:t>
            </a:r>
          </a:p>
          <a:p>
            <a:pPr algn="just"/>
            <a:r>
              <a:rPr lang="es-ES" sz="3200" b="1" dirty="0">
                <a:latin typeface="Arial" panose="020B0604020202020204" pitchFamily="34" charset="0"/>
                <a:cs typeface="Arial" panose="020B0604020202020204" pitchFamily="34" charset="0"/>
              </a:rPr>
              <a:t>Conciertos Cantarle a La Haban</a:t>
            </a:r>
            <a:r>
              <a:rPr lang="es-ES" sz="3200" dirty="0">
                <a:latin typeface="Arial" panose="020B0604020202020204" pitchFamily="34" charset="0"/>
                <a:cs typeface="Arial" panose="020B0604020202020204" pitchFamily="34" charset="0"/>
              </a:rPr>
              <a:t>a liderado por Gerardo Alfonso. </a:t>
            </a:r>
          </a:p>
          <a:p>
            <a:pPr algn="just"/>
            <a:r>
              <a:rPr lang="es-ES" sz="3200" b="1" dirty="0">
                <a:latin typeface="Arial" panose="020B0604020202020204" pitchFamily="34" charset="0"/>
                <a:cs typeface="Arial" panose="020B0604020202020204" pitchFamily="34" charset="0"/>
              </a:rPr>
              <a:t>Con ciertos habaneros. </a:t>
            </a:r>
            <a:r>
              <a:rPr lang="es-ES" sz="3200" dirty="0">
                <a:latin typeface="Arial" panose="020B0604020202020204" pitchFamily="34" charset="0"/>
                <a:cs typeface="Arial" panose="020B0604020202020204" pitchFamily="34" charset="0"/>
              </a:rPr>
              <a:t>25 de abril de 2019.</a:t>
            </a:r>
          </a:p>
          <a:p>
            <a:pPr algn="just"/>
            <a:r>
              <a:rPr lang="es-ES" sz="3200" b="1" dirty="0">
                <a:latin typeface="Arial" panose="020B0604020202020204" pitchFamily="34" charset="0"/>
                <a:cs typeface="Arial" panose="020B0604020202020204" pitchFamily="34" charset="0"/>
              </a:rPr>
              <a:t>Días de la Danza </a:t>
            </a:r>
            <a:r>
              <a:rPr lang="es-ES" sz="3200" dirty="0">
                <a:latin typeface="Arial" panose="020B0604020202020204" pitchFamily="34" charset="0"/>
                <a:cs typeface="Arial" panose="020B0604020202020204" pitchFamily="34" charset="0"/>
              </a:rPr>
              <a:t>dedicado al 500 aniversario de la ciudad. Del 22 al 29 de abril 2019. </a:t>
            </a:r>
          </a:p>
          <a:p>
            <a:pPr algn="just"/>
            <a:r>
              <a:rPr lang="es-ES" sz="3200" b="1" dirty="0">
                <a:solidFill>
                  <a:srgbClr val="FF0000"/>
                </a:solidFill>
                <a:latin typeface="Arial" panose="020B0604020202020204" pitchFamily="34" charset="0"/>
                <a:cs typeface="Arial" panose="020B0604020202020204" pitchFamily="34" charset="0"/>
              </a:rPr>
              <a:t>Festival deportivo </a:t>
            </a:r>
            <a:r>
              <a:rPr lang="es-ES" sz="3200" b="1" dirty="0" err="1">
                <a:solidFill>
                  <a:srgbClr val="FF0000"/>
                </a:solidFill>
                <a:latin typeface="Arial" panose="020B0604020202020204" pitchFamily="34" charset="0"/>
                <a:cs typeface="Arial" panose="020B0604020202020204" pitchFamily="34" charset="0"/>
              </a:rPr>
              <a:t>Fútboll</a:t>
            </a:r>
            <a:r>
              <a:rPr lang="es-ES" sz="3200" b="1" dirty="0">
                <a:solidFill>
                  <a:srgbClr val="FF0000"/>
                </a:solidFill>
                <a:latin typeface="Arial" panose="020B0604020202020204" pitchFamily="34" charset="0"/>
                <a:cs typeface="Arial" panose="020B0604020202020204" pitchFamily="34" charset="0"/>
              </a:rPr>
              <a:t> en la calle</a:t>
            </a:r>
            <a:r>
              <a:rPr lang="es-ES" sz="3200" dirty="0">
                <a:latin typeface="Arial" panose="020B0604020202020204" pitchFamily="34" charset="0"/>
                <a:cs typeface="Arial" panose="020B0604020202020204" pitchFamily="34" charset="0"/>
              </a:rPr>
              <a:t>. Del 15 al 20 de abril; en cada municipio y en las áreas de la Ciudad Deportiva.</a:t>
            </a:r>
          </a:p>
          <a:p>
            <a:pPr algn="just"/>
            <a:r>
              <a:rPr lang="es-ES" sz="3200" b="1" dirty="0">
                <a:solidFill>
                  <a:srgbClr val="FF0000"/>
                </a:solidFill>
                <a:latin typeface="Arial" panose="020B0604020202020204" pitchFamily="34" charset="0"/>
                <a:cs typeface="Arial" panose="020B0604020202020204" pitchFamily="34" charset="0"/>
              </a:rPr>
              <a:t>Festival Provincial </a:t>
            </a:r>
            <a:r>
              <a:rPr lang="es-ES" sz="3200" b="1" dirty="0" err="1">
                <a:solidFill>
                  <a:srgbClr val="FF0000"/>
                </a:solidFill>
                <a:latin typeface="Arial" panose="020B0604020202020204" pitchFamily="34" charset="0"/>
                <a:cs typeface="Arial" panose="020B0604020202020204" pitchFamily="34" charset="0"/>
              </a:rPr>
              <a:t>Habanabaila</a:t>
            </a:r>
            <a:r>
              <a:rPr lang="es-ES" sz="3200" b="1" dirty="0">
                <a:solidFill>
                  <a:srgbClr val="FF0000"/>
                </a:solidFill>
                <a:latin typeface="Arial" panose="020B0604020202020204" pitchFamily="34" charset="0"/>
                <a:cs typeface="Arial" panose="020B0604020202020204" pitchFamily="34" charset="0"/>
              </a:rPr>
              <a:t> </a:t>
            </a:r>
            <a:r>
              <a:rPr lang="es-ES" sz="3200" b="1" dirty="0" err="1">
                <a:solidFill>
                  <a:srgbClr val="FF0000"/>
                </a:solidFill>
                <a:latin typeface="Arial" panose="020B0604020202020204" pitchFamily="34" charset="0"/>
                <a:cs typeface="Arial" panose="020B0604020202020204" pitchFamily="34" charset="0"/>
              </a:rPr>
              <a:t>pa</a:t>
            </a:r>
            <a:r>
              <a:rPr lang="es-ES" sz="3200" b="1" dirty="0">
                <a:solidFill>
                  <a:srgbClr val="FF0000"/>
                </a:solidFill>
                <a:latin typeface="Arial" panose="020B0604020202020204" pitchFamily="34" charset="0"/>
                <a:cs typeface="Arial" panose="020B0604020202020204" pitchFamily="34" charset="0"/>
              </a:rPr>
              <a:t>´ 500</a:t>
            </a:r>
            <a:r>
              <a:rPr lang="es-ES" sz="3200" b="1" dirty="0">
                <a:latin typeface="Arial" panose="020B0604020202020204" pitchFamily="34" charset="0"/>
                <a:cs typeface="Arial" panose="020B0604020202020204" pitchFamily="34" charset="0"/>
              </a:rPr>
              <a:t>, </a:t>
            </a:r>
            <a:r>
              <a:rPr lang="es-ES" sz="3200" dirty="0">
                <a:latin typeface="Arial" panose="020B0604020202020204" pitchFamily="34" charset="0"/>
                <a:cs typeface="Arial" panose="020B0604020202020204" pitchFamily="34" charset="0"/>
              </a:rPr>
              <a:t>después de los eventos de la misma disciplina en cada barrio y municipio (marzo-abril). 26 de abril de 2019, 9:00am, Ciudad Deportiva.</a:t>
            </a:r>
          </a:p>
        </p:txBody>
      </p:sp>
      <p:pic>
        <p:nvPicPr>
          <p:cNvPr id="5" name="Imagen 4"/>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20104100" cy="2010410"/>
          </a:xfrm>
          <a:prstGeom prst="rect">
            <a:avLst/>
          </a:prstGeom>
        </p:spPr>
      </p:pic>
    </p:spTree>
    <p:extLst>
      <p:ext uri="{BB962C8B-B14F-4D97-AF65-F5344CB8AC3E}">
        <p14:creationId xmlns:p14="http://schemas.microsoft.com/office/powerpoint/2010/main" val="2601121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80924" y="2457450"/>
            <a:ext cx="18942250" cy="914400"/>
          </a:xfrm>
        </p:spPr>
        <p:txBody>
          <a:bodyPr/>
          <a:lstStyle/>
          <a:p>
            <a:pPr algn="ctr"/>
            <a:r>
              <a:rPr lang="es-ES" sz="3200" b="1" dirty="0">
                <a:latin typeface="Arial" panose="020B0604020202020204" pitchFamily="34" charset="0"/>
                <a:cs typeface="Arial" panose="020B0604020202020204" pitchFamily="34" charset="0"/>
              </a:rPr>
              <a:t>PLAN DE ACTIVIDADES</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Mayo 2019</a:t>
            </a:r>
          </a:p>
        </p:txBody>
      </p:sp>
      <p:sp>
        <p:nvSpPr>
          <p:cNvPr id="3" name="Marcador de texto 2"/>
          <p:cNvSpPr>
            <a:spLocks noGrp="1"/>
          </p:cNvSpPr>
          <p:nvPr>
            <p:ph type="body" idx="1"/>
          </p:nvPr>
        </p:nvSpPr>
        <p:spPr>
          <a:xfrm>
            <a:off x="580924" y="3600450"/>
            <a:ext cx="18942250" cy="6198280"/>
          </a:xfrm>
        </p:spPr>
        <p:txBody>
          <a:bodyPr/>
          <a:lstStyle/>
          <a:p>
            <a:pPr algn="just"/>
            <a:r>
              <a:rPr lang="es-ES" sz="3200" b="1" dirty="0">
                <a:solidFill>
                  <a:srgbClr val="FF0000"/>
                </a:solidFill>
                <a:latin typeface="Arial" panose="020B0604020202020204" pitchFamily="34" charset="0"/>
                <a:cs typeface="Arial" panose="020B0604020202020204" pitchFamily="34" charset="0"/>
              </a:rPr>
              <a:t>Desfile del 1ro de Mayo “Unidos los habaneros hacemos a Cuba más grande”</a:t>
            </a:r>
            <a:r>
              <a:rPr lang="es-ES" sz="3200" b="1" dirty="0">
                <a:latin typeface="Arial" panose="020B0604020202020204" pitchFamily="34" charset="0"/>
                <a:cs typeface="Arial" panose="020B0604020202020204" pitchFamily="34" charset="0"/>
              </a:rPr>
              <a:t>. </a:t>
            </a:r>
            <a:r>
              <a:rPr lang="es-ES" sz="3200" dirty="0">
                <a:latin typeface="Arial" panose="020B0604020202020204" pitchFamily="34" charset="0"/>
                <a:cs typeface="Arial" panose="020B0604020202020204" pitchFamily="34" charset="0"/>
              </a:rPr>
              <a:t>1ro. De mayo de 2019; Plaza de la Revolución “José Martí”.</a:t>
            </a:r>
            <a:endParaRPr lang="es-ES" sz="3200" b="1" dirty="0">
              <a:latin typeface="Arial" panose="020B0604020202020204" pitchFamily="34" charset="0"/>
              <a:cs typeface="Arial" panose="020B0604020202020204" pitchFamily="34" charset="0"/>
            </a:endParaRPr>
          </a:p>
          <a:p>
            <a:pPr algn="just"/>
            <a:r>
              <a:rPr lang="es-ES" sz="3200" b="1" dirty="0">
                <a:latin typeface="Arial" panose="020B0604020202020204" pitchFamily="34" charset="0"/>
                <a:cs typeface="Arial" panose="020B0604020202020204" pitchFamily="34" charset="0"/>
              </a:rPr>
              <a:t>XIII Bienal de La Habana</a:t>
            </a:r>
            <a:r>
              <a:rPr lang="es-ES" sz="3200" dirty="0">
                <a:latin typeface="Arial" panose="020B0604020202020204" pitchFamily="34" charset="0"/>
                <a:cs typeface="Arial" panose="020B0604020202020204" pitchFamily="34" charset="0"/>
              </a:rPr>
              <a:t>. Del 12 de abril al 12 de mayo. </a:t>
            </a:r>
          </a:p>
          <a:p>
            <a:pPr algn="just"/>
            <a:r>
              <a:rPr lang="es-ES" sz="3200" b="1" dirty="0">
                <a:latin typeface="Arial" panose="020B0604020202020204" pitchFamily="34" charset="0"/>
                <a:cs typeface="Arial" panose="020B0604020202020204" pitchFamily="34" charset="0"/>
              </a:rPr>
              <a:t>Celebración del Día del Campesino “Nuestros campesinos son LO MÁS GRANDE”. </a:t>
            </a:r>
            <a:r>
              <a:rPr lang="es-ES" sz="3200" dirty="0">
                <a:latin typeface="Arial" panose="020B0604020202020204" pitchFamily="34" charset="0"/>
                <a:cs typeface="Arial" panose="020B0604020202020204" pitchFamily="34" charset="0"/>
              </a:rPr>
              <a:t>17 de mayo de 2019.</a:t>
            </a:r>
          </a:p>
          <a:p>
            <a:pPr algn="just"/>
            <a:r>
              <a:rPr lang="es-ES" sz="3200" dirty="0">
                <a:latin typeface="Arial" panose="020B0604020202020204" pitchFamily="34" charset="0"/>
                <a:cs typeface="Arial" panose="020B0604020202020204" pitchFamily="34" charset="0"/>
              </a:rPr>
              <a:t> </a:t>
            </a:r>
            <a:r>
              <a:rPr lang="es-ES" sz="3200" b="1" dirty="0">
                <a:solidFill>
                  <a:srgbClr val="FF0000"/>
                </a:solidFill>
                <a:latin typeface="Arial" panose="020B0604020202020204" pitchFamily="34" charset="0"/>
                <a:cs typeface="Arial" panose="020B0604020202020204" pitchFamily="34" charset="0"/>
              </a:rPr>
              <a:t>Velada Político-Cultural en recordación a Martí en el 114 Aniversario de su caída en combate</a:t>
            </a:r>
            <a:r>
              <a:rPr lang="es-ES" sz="3200" dirty="0">
                <a:latin typeface="Arial" panose="020B0604020202020204" pitchFamily="34" charset="0"/>
                <a:cs typeface="Arial" panose="020B0604020202020204" pitchFamily="34" charset="0"/>
              </a:rPr>
              <a:t>. 19 de mayo de 2019. Hora: 7:00pm. Lugar: Parque “13 de Marzo” (frente a la estatua ecuestre).</a:t>
            </a:r>
          </a:p>
          <a:p>
            <a:pPr lvl="0" algn="just"/>
            <a:r>
              <a:rPr lang="es-ES" sz="3200" b="1" dirty="0">
                <a:solidFill>
                  <a:prstClr val="black"/>
                </a:solidFill>
                <a:latin typeface="Arial" panose="020B0604020202020204" pitchFamily="34" charset="0"/>
                <a:cs typeface="Arial" panose="020B0604020202020204" pitchFamily="34" charset="0"/>
              </a:rPr>
              <a:t>Cubadisco por los 500 años de fundada La Habana</a:t>
            </a:r>
            <a:r>
              <a:rPr lang="es-ES" sz="3200" dirty="0">
                <a:solidFill>
                  <a:prstClr val="black"/>
                </a:solidFill>
                <a:latin typeface="Arial" panose="020B0604020202020204" pitchFamily="34" charset="0"/>
                <a:cs typeface="Arial" panose="020B0604020202020204" pitchFamily="34" charset="0"/>
              </a:rPr>
              <a:t>. Mayo 2019. </a:t>
            </a:r>
          </a:p>
          <a:p>
            <a:pPr lvl="0" algn="just"/>
            <a:r>
              <a:rPr lang="es-ES" sz="3200" b="1" dirty="0">
                <a:solidFill>
                  <a:srgbClr val="FF0000"/>
                </a:solidFill>
                <a:latin typeface="Arial" panose="020B0604020202020204" pitchFamily="34" charset="0"/>
                <a:cs typeface="Arial" panose="020B0604020202020204" pitchFamily="34" charset="0"/>
              </a:rPr>
              <a:t>Feria Internacional de Turismo</a:t>
            </a:r>
            <a:r>
              <a:rPr lang="es-ES" sz="3200" dirty="0">
                <a:solidFill>
                  <a:prstClr val="black"/>
                </a:solidFill>
                <a:latin typeface="Arial" panose="020B0604020202020204" pitchFamily="34" charset="0"/>
                <a:cs typeface="Arial" panose="020B0604020202020204" pitchFamily="34" charset="0"/>
              </a:rPr>
              <a:t>. 6 al 11  de mayo. Complejo Histórico Militar Morro Cabaña. </a:t>
            </a:r>
          </a:p>
          <a:p>
            <a:pPr lvl="0" algn="just"/>
            <a:r>
              <a:rPr lang="es-ES" sz="3200" b="1" dirty="0">
                <a:solidFill>
                  <a:prstClr val="black"/>
                </a:solidFill>
                <a:latin typeface="Arial" panose="020B0604020202020204" pitchFamily="34" charset="0"/>
                <a:cs typeface="Arial" panose="020B0604020202020204" pitchFamily="34" charset="0"/>
              </a:rPr>
              <a:t>Evento Internacional de Gestión de Ciudades Patrimoniales</a:t>
            </a:r>
            <a:r>
              <a:rPr lang="es-ES" sz="3200" dirty="0">
                <a:solidFill>
                  <a:prstClr val="black"/>
                </a:solidFill>
                <a:latin typeface="Arial" panose="020B0604020202020204" pitchFamily="34" charset="0"/>
                <a:cs typeface="Arial" panose="020B0604020202020204" pitchFamily="34" charset="0"/>
              </a:rPr>
              <a:t>, cuyo tema central será “La Habana 500, punto de partida para su desarrollo”. Del 7 al 11 de mayo de 2019, Oficina del Historiador de la Ciudad.</a:t>
            </a:r>
          </a:p>
          <a:p>
            <a:pPr algn="just"/>
            <a:endParaRPr lang="es-ES" sz="3200" dirty="0">
              <a:latin typeface="Arial" panose="020B0604020202020204" pitchFamily="34" charset="0"/>
              <a:cs typeface="Arial" panose="020B0604020202020204" pitchFamily="34" charset="0"/>
            </a:endParaRPr>
          </a:p>
        </p:txBody>
      </p:sp>
      <p:pic>
        <p:nvPicPr>
          <p:cNvPr id="5" name="Imagen 4"/>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20104100" cy="2010410"/>
          </a:xfrm>
          <a:prstGeom prst="rect">
            <a:avLst/>
          </a:prstGeom>
        </p:spPr>
      </p:pic>
    </p:spTree>
    <p:extLst>
      <p:ext uri="{BB962C8B-B14F-4D97-AF65-F5344CB8AC3E}">
        <p14:creationId xmlns:p14="http://schemas.microsoft.com/office/powerpoint/2010/main" val="1088476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80924" y="2457450"/>
            <a:ext cx="18942250" cy="914400"/>
          </a:xfrm>
        </p:spPr>
        <p:txBody>
          <a:bodyPr/>
          <a:lstStyle/>
          <a:p>
            <a:pPr algn="ctr"/>
            <a:r>
              <a:rPr lang="es-ES" sz="3200" b="1" dirty="0">
                <a:latin typeface="Arial" panose="020B0604020202020204" pitchFamily="34" charset="0"/>
                <a:cs typeface="Arial" panose="020B0604020202020204" pitchFamily="34" charset="0"/>
              </a:rPr>
              <a:t>PLAN DE ACTIVIDADES</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Mayo 2019</a:t>
            </a:r>
          </a:p>
        </p:txBody>
      </p:sp>
      <p:sp>
        <p:nvSpPr>
          <p:cNvPr id="3" name="Marcador de texto 2"/>
          <p:cNvSpPr>
            <a:spLocks noGrp="1"/>
          </p:cNvSpPr>
          <p:nvPr>
            <p:ph type="body" idx="1"/>
          </p:nvPr>
        </p:nvSpPr>
        <p:spPr>
          <a:xfrm>
            <a:off x="580924" y="3524812"/>
            <a:ext cx="18942250" cy="6198280"/>
          </a:xfrm>
        </p:spPr>
        <p:txBody>
          <a:bodyPr/>
          <a:lstStyle/>
          <a:p>
            <a:pPr algn="just"/>
            <a:r>
              <a:rPr lang="es-ES" sz="3200" b="1" dirty="0">
                <a:solidFill>
                  <a:srgbClr val="FF0000"/>
                </a:solidFill>
                <a:latin typeface="Arial" panose="020B0604020202020204" pitchFamily="34" charset="0"/>
                <a:cs typeface="Arial" panose="020B0604020202020204" pitchFamily="34" charset="0"/>
              </a:rPr>
              <a:t>La Ruta de Martí en La Habana</a:t>
            </a:r>
            <a:r>
              <a:rPr lang="es-ES" sz="3200" dirty="0">
                <a:latin typeface="Arial" panose="020B0604020202020204" pitchFamily="34" charset="0"/>
                <a:cs typeface="Arial" panose="020B0604020202020204" pitchFamily="34" charset="0"/>
              </a:rPr>
              <a:t>. La OPJM, la FEEM, la FEU y la UJC, seleccionarán 114 estudiantes y jóvenes trabajadores para recorrer sitios de La Habana marcados por la presencia del Héroe Nacional. 19 de Mayo de 2019. Hora: Desde las 10:00am.</a:t>
            </a:r>
          </a:p>
          <a:p>
            <a:pPr algn="just"/>
            <a:r>
              <a:rPr lang="es-ES" sz="3200" b="1" dirty="0">
                <a:latin typeface="Arial" panose="020B0604020202020204" pitchFamily="34" charset="0"/>
                <a:cs typeface="Arial" panose="020B0604020202020204" pitchFamily="34" charset="0"/>
              </a:rPr>
              <a:t>Conciertos Cantarle a La Habana </a:t>
            </a:r>
            <a:r>
              <a:rPr lang="es-ES" sz="3200" dirty="0">
                <a:latin typeface="Arial" panose="020B0604020202020204" pitchFamily="34" charset="0"/>
                <a:cs typeface="Arial" panose="020B0604020202020204" pitchFamily="34" charset="0"/>
              </a:rPr>
              <a:t>liderados por Gerardo Alfonso. </a:t>
            </a:r>
          </a:p>
          <a:p>
            <a:pPr algn="just"/>
            <a:r>
              <a:rPr lang="es-ES" sz="3200" b="1" dirty="0">
                <a:latin typeface="Arial" panose="020B0604020202020204" pitchFamily="34" charset="0"/>
                <a:cs typeface="Arial" panose="020B0604020202020204" pitchFamily="34" charset="0"/>
              </a:rPr>
              <a:t>Con ciertos habaneros</a:t>
            </a:r>
            <a:r>
              <a:rPr lang="es-ES" sz="3200" dirty="0">
                <a:latin typeface="Arial" panose="020B0604020202020204" pitchFamily="34" charset="0"/>
                <a:cs typeface="Arial" panose="020B0604020202020204" pitchFamily="34" charset="0"/>
              </a:rPr>
              <a:t>. 30 de mayo de 2019.</a:t>
            </a:r>
          </a:p>
          <a:p>
            <a:pPr algn="just"/>
            <a:r>
              <a:rPr lang="es-ES" sz="3200" b="1" dirty="0">
                <a:latin typeface="Arial" panose="020B0604020202020204" pitchFamily="34" charset="0"/>
                <a:cs typeface="Arial" panose="020B0604020202020204" pitchFamily="34" charset="0"/>
              </a:rPr>
              <a:t>Gala especial Los Días de la Danza</a:t>
            </a:r>
            <a:r>
              <a:rPr lang="es-ES" sz="3200" dirty="0">
                <a:latin typeface="Arial" panose="020B0604020202020204" pitchFamily="34" charset="0"/>
                <a:cs typeface="Arial" panose="020B0604020202020204" pitchFamily="34" charset="0"/>
              </a:rPr>
              <a:t>, dedicada a La Habana. 29 de abril de 2019.</a:t>
            </a:r>
          </a:p>
          <a:p>
            <a:pPr algn="just"/>
            <a:r>
              <a:rPr lang="es-ES" sz="3200" b="1" dirty="0">
                <a:latin typeface="Arial" panose="020B0604020202020204" pitchFamily="34" charset="0"/>
                <a:cs typeface="Arial" panose="020B0604020202020204" pitchFamily="34" charset="0"/>
              </a:rPr>
              <a:t>Bienal de Poesía de La Habana</a:t>
            </a:r>
            <a:r>
              <a:rPr lang="es-ES" sz="3200" dirty="0">
                <a:latin typeface="Arial" panose="020B0604020202020204" pitchFamily="34" charset="0"/>
                <a:cs typeface="Arial" panose="020B0604020202020204" pitchFamily="34" charset="0"/>
              </a:rPr>
              <a:t>. Del 27 de mayo al 2 de junio. </a:t>
            </a:r>
          </a:p>
          <a:p>
            <a:pPr algn="just"/>
            <a:r>
              <a:rPr lang="es-ES" sz="3200" b="1" dirty="0">
                <a:solidFill>
                  <a:srgbClr val="FF0000"/>
                </a:solidFill>
                <a:latin typeface="Arial" panose="020B0604020202020204" pitchFamily="34" charset="0"/>
                <a:cs typeface="Arial" panose="020B0604020202020204" pitchFamily="34" charset="0"/>
              </a:rPr>
              <a:t>Feria de Arte para Mamá</a:t>
            </a:r>
            <a:r>
              <a:rPr lang="es-ES" sz="3200" dirty="0">
                <a:latin typeface="Arial" panose="020B0604020202020204" pitchFamily="34" charset="0"/>
                <a:cs typeface="Arial" panose="020B0604020202020204" pitchFamily="34" charset="0"/>
              </a:rPr>
              <a:t>. Todo mayo.</a:t>
            </a:r>
          </a:p>
          <a:p>
            <a:pPr algn="just"/>
            <a:r>
              <a:rPr lang="es-ES" sz="3200" b="1" dirty="0">
                <a:solidFill>
                  <a:srgbClr val="FF0000"/>
                </a:solidFill>
                <a:latin typeface="Arial" panose="020B0604020202020204" pitchFamily="34" charset="0"/>
                <a:cs typeface="Arial" panose="020B0604020202020204" pitchFamily="34" charset="0"/>
              </a:rPr>
              <a:t>Presentación de obra sinfónica-coral Salmo de las Américas de José Ma. </a:t>
            </a:r>
            <a:r>
              <a:rPr lang="es-ES" sz="3200" b="1" dirty="0" err="1">
                <a:solidFill>
                  <a:srgbClr val="FF0000"/>
                </a:solidFill>
                <a:latin typeface="Arial" panose="020B0604020202020204" pitchFamily="34" charset="0"/>
                <a:cs typeface="Arial" panose="020B0604020202020204" pitchFamily="34" charset="0"/>
              </a:rPr>
              <a:t>Vitier</a:t>
            </a:r>
            <a:r>
              <a:rPr lang="es-ES" sz="3200" dirty="0">
                <a:solidFill>
                  <a:srgbClr val="FF0000"/>
                </a:solidFill>
                <a:latin typeface="Arial" panose="020B0604020202020204" pitchFamily="34" charset="0"/>
                <a:cs typeface="Arial" panose="020B0604020202020204" pitchFamily="34" charset="0"/>
              </a:rPr>
              <a:t> </a:t>
            </a:r>
            <a:r>
              <a:rPr lang="es-ES" sz="3200" dirty="0">
                <a:latin typeface="Arial" panose="020B0604020202020204" pitchFamily="34" charset="0"/>
                <a:cs typeface="Arial" panose="020B0604020202020204" pitchFamily="34" charset="0"/>
              </a:rPr>
              <a:t>con la presencia de niños y niñas de las escuelas de música y  artistas profesionales. </a:t>
            </a:r>
          </a:p>
        </p:txBody>
      </p:sp>
      <p:pic>
        <p:nvPicPr>
          <p:cNvPr id="5" name="Imagen 4"/>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20104100" cy="2010410"/>
          </a:xfrm>
          <a:prstGeom prst="rect">
            <a:avLst/>
          </a:prstGeom>
        </p:spPr>
      </p:pic>
    </p:spTree>
    <p:extLst>
      <p:ext uri="{BB962C8B-B14F-4D97-AF65-F5344CB8AC3E}">
        <p14:creationId xmlns:p14="http://schemas.microsoft.com/office/powerpoint/2010/main" val="4573764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80924" y="2457450"/>
            <a:ext cx="18942250" cy="914400"/>
          </a:xfrm>
        </p:spPr>
        <p:txBody>
          <a:bodyPr/>
          <a:lstStyle/>
          <a:p>
            <a:pPr algn="ctr"/>
            <a:r>
              <a:rPr lang="es-ES" sz="3200" b="1" dirty="0">
                <a:latin typeface="Arial" panose="020B0604020202020204" pitchFamily="34" charset="0"/>
                <a:cs typeface="Arial" panose="020B0604020202020204" pitchFamily="34" charset="0"/>
              </a:rPr>
              <a:t>PLAN DE ACTIVIDADES</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Junio 2019</a:t>
            </a:r>
          </a:p>
        </p:txBody>
      </p:sp>
      <p:sp>
        <p:nvSpPr>
          <p:cNvPr id="3" name="Marcador de texto 2"/>
          <p:cNvSpPr>
            <a:spLocks noGrp="1"/>
          </p:cNvSpPr>
          <p:nvPr>
            <p:ph type="body" idx="1"/>
          </p:nvPr>
        </p:nvSpPr>
        <p:spPr>
          <a:xfrm>
            <a:off x="580924" y="3524812"/>
            <a:ext cx="18942250" cy="6198280"/>
          </a:xfrm>
        </p:spPr>
        <p:txBody>
          <a:bodyPr/>
          <a:lstStyle/>
          <a:p>
            <a:pPr algn="just"/>
            <a:r>
              <a:rPr lang="es-ES" sz="3200" b="1" dirty="0">
                <a:latin typeface="Arial" panose="020B0604020202020204" pitchFamily="34" charset="0"/>
                <a:cs typeface="Arial" panose="020B0604020202020204" pitchFamily="34" charset="0"/>
              </a:rPr>
              <a:t>“Galiano a lo grande”. </a:t>
            </a:r>
            <a:r>
              <a:rPr lang="es-ES" sz="3200" dirty="0">
                <a:latin typeface="Arial" panose="020B0604020202020204" pitchFamily="34" charset="0"/>
                <a:cs typeface="Arial" panose="020B0604020202020204" pitchFamily="34" charset="0"/>
              </a:rPr>
              <a:t>Presentación y venta de la Colección de Productos “Verano a lo grande, </a:t>
            </a:r>
            <a:r>
              <a:rPr lang="es-ES" sz="3200" dirty="0" err="1">
                <a:latin typeface="Arial" panose="020B0604020202020204" pitchFamily="34" charset="0"/>
                <a:cs typeface="Arial" panose="020B0604020202020204" pitchFamily="34" charset="0"/>
              </a:rPr>
              <a:t>pa</a:t>
            </a:r>
            <a:r>
              <a:rPr lang="es-ES" sz="3200" dirty="0">
                <a:latin typeface="Arial" panose="020B0604020202020204" pitchFamily="34" charset="0"/>
                <a:cs typeface="Arial" panose="020B0604020202020204" pitchFamily="34" charset="0"/>
              </a:rPr>
              <a:t>´ 500”. 16 de Junio de 2019.</a:t>
            </a:r>
          </a:p>
          <a:p>
            <a:pPr algn="just"/>
            <a:r>
              <a:rPr lang="es-ES" sz="3200" b="1" dirty="0">
                <a:latin typeface="Arial" panose="020B0604020202020204" pitchFamily="34" charset="0"/>
                <a:cs typeface="Arial" panose="020B0604020202020204" pitchFamily="34" charset="0"/>
              </a:rPr>
              <a:t>Concierto homenaje al centenario del Septeto Habanero</a:t>
            </a:r>
            <a:r>
              <a:rPr lang="es-ES" sz="3200" dirty="0">
                <a:latin typeface="Arial" panose="020B0604020202020204" pitchFamily="34" charset="0"/>
                <a:cs typeface="Arial" panose="020B0604020202020204" pitchFamily="34" charset="0"/>
              </a:rPr>
              <a:t>. </a:t>
            </a:r>
          </a:p>
          <a:p>
            <a:pPr algn="just"/>
            <a:r>
              <a:rPr lang="es-ES" sz="3200" b="1" dirty="0">
                <a:latin typeface="Arial" panose="020B0604020202020204" pitchFamily="34" charset="0"/>
                <a:cs typeface="Arial" panose="020B0604020202020204" pitchFamily="34" charset="0"/>
              </a:rPr>
              <a:t>Conciertos Cantarle a La Habana </a:t>
            </a:r>
            <a:r>
              <a:rPr lang="es-ES" sz="3200" dirty="0">
                <a:latin typeface="Arial" panose="020B0604020202020204" pitchFamily="34" charset="0"/>
                <a:cs typeface="Arial" panose="020B0604020202020204" pitchFamily="34" charset="0"/>
              </a:rPr>
              <a:t>liderados por Gerardo Alfonso. </a:t>
            </a:r>
          </a:p>
          <a:p>
            <a:pPr algn="just"/>
            <a:r>
              <a:rPr lang="es-ES" sz="3200" b="1" dirty="0">
                <a:latin typeface="Arial" panose="020B0604020202020204" pitchFamily="34" charset="0"/>
                <a:cs typeface="Arial" panose="020B0604020202020204" pitchFamily="34" charset="0"/>
              </a:rPr>
              <a:t>Con ciertos habaneros. </a:t>
            </a:r>
            <a:r>
              <a:rPr lang="es-ES" sz="3200" dirty="0">
                <a:latin typeface="Arial" panose="020B0604020202020204" pitchFamily="34" charset="0"/>
                <a:cs typeface="Arial" panose="020B0604020202020204" pitchFamily="34" charset="0"/>
              </a:rPr>
              <a:t>27 de junio de 2019.</a:t>
            </a:r>
          </a:p>
          <a:p>
            <a:pPr algn="just"/>
            <a:r>
              <a:rPr lang="es-ES" sz="3200" b="1" dirty="0">
                <a:latin typeface="Arial" panose="020B0604020202020204" pitchFamily="34" charset="0"/>
                <a:cs typeface="Arial" panose="020B0604020202020204" pitchFamily="34" charset="0"/>
              </a:rPr>
              <a:t>Carnavales de Guanabacoa</a:t>
            </a:r>
            <a:r>
              <a:rPr lang="es-ES" sz="3200" dirty="0">
                <a:latin typeface="Arial" panose="020B0604020202020204" pitchFamily="34" charset="0"/>
                <a:cs typeface="Arial" panose="020B0604020202020204" pitchFamily="34" charset="0"/>
              </a:rPr>
              <a:t>: del 12 al 16 de junio. </a:t>
            </a:r>
          </a:p>
          <a:p>
            <a:pPr algn="just"/>
            <a:r>
              <a:rPr lang="es-ES" sz="3200" b="1" dirty="0">
                <a:latin typeface="Arial" panose="020B0604020202020204" pitchFamily="34" charset="0"/>
                <a:cs typeface="Arial" panose="020B0604020202020204" pitchFamily="34" charset="0"/>
              </a:rPr>
              <a:t>Coloquio Noventa Revuelta </a:t>
            </a:r>
            <a:r>
              <a:rPr lang="es-ES" sz="3200" dirty="0">
                <a:latin typeface="Arial" panose="020B0604020202020204" pitchFamily="34" charset="0"/>
                <a:cs typeface="Arial" panose="020B0604020202020204" pitchFamily="34" charset="0"/>
              </a:rPr>
              <a:t>por los 90 años de Vicente Revuelta. Del 1ro. al 5 junio de 2019.</a:t>
            </a:r>
          </a:p>
          <a:p>
            <a:pPr lvl="0" algn="just"/>
            <a:r>
              <a:rPr lang="es-ES" sz="3200" b="1" dirty="0">
                <a:solidFill>
                  <a:prstClr val="black"/>
                </a:solidFill>
                <a:latin typeface="Arial" panose="020B0604020202020204" pitchFamily="34" charset="0"/>
                <a:cs typeface="Arial" panose="020B0604020202020204" pitchFamily="34" charset="0"/>
              </a:rPr>
              <a:t>“Exposición Bibliográfica “Desarrollo urbanístico y arquitectónico de la Habana”. </a:t>
            </a:r>
            <a:r>
              <a:rPr lang="es-ES" sz="3200" dirty="0">
                <a:solidFill>
                  <a:prstClr val="black"/>
                </a:solidFill>
                <a:latin typeface="Arial" panose="020B0604020202020204" pitchFamily="34" charset="0"/>
                <a:cs typeface="Arial" panose="020B0604020202020204" pitchFamily="34" charset="0"/>
              </a:rPr>
              <a:t>Junio 2019, Biblioteca Nacional de Cuba “José Martí”.</a:t>
            </a:r>
          </a:p>
          <a:p>
            <a:pPr lvl="0" algn="just"/>
            <a:r>
              <a:rPr lang="es-ES" sz="3200" b="1" dirty="0">
                <a:solidFill>
                  <a:prstClr val="black"/>
                </a:solidFill>
                <a:latin typeface="Arial" panose="020B0604020202020204" pitchFamily="34" charset="0"/>
                <a:cs typeface="Arial" panose="020B0604020202020204" pitchFamily="34" charset="0"/>
              </a:rPr>
              <a:t>Inauguración del </a:t>
            </a:r>
            <a:r>
              <a:rPr lang="es-ES" sz="3200" b="1" dirty="0" err="1">
                <a:solidFill>
                  <a:prstClr val="black"/>
                </a:solidFill>
                <a:latin typeface="Arial" panose="020B0604020202020204" pitchFamily="34" charset="0"/>
                <a:cs typeface="Arial" panose="020B0604020202020204" pitchFamily="34" charset="0"/>
              </a:rPr>
              <a:t>Circuba</a:t>
            </a:r>
            <a:r>
              <a:rPr lang="es-ES" sz="3200" dirty="0">
                <a:solidFill>
                  <a:prstClr val="black"/>
                </a:solidFill>
                <a:latin typeface="Arial" panose="020B0604020202020204" pitchFamily="34" charset="0"/>
                <a:cs typeface="Arial" panose="020B0604020202020204" pitchFamily="34" charset="0"/>
              </a:rPr>
              <a:t>. Se desarrollará todo junio y julio de 2019.</a:t>
            </a:r>
          </a:p>
          <a:p>
            <a:pPr lvl="0" algn="just"/>
            <a:r>
              <a:rPr lang="es-ES" sz="3200" b="1" dirty="0">
                <a:solidFill>
                  <a:srgbClr val="FF0000"/>
                </a:solidFill>
                <a:latin typeface="Arial" panose="020B0604020202020204" pitchFamily="34" charset="0"/>
                <a:cs typeface="Arial" panose="020B0604020202020204" pitchFamily="34" charset="0"/>
              </a:rPr>
              <a:t>Fiestas de inicio del “Verano a lo grande, pa´500”. </a:t>
            </a:r>
            <a:r>
              <a:rPr lang="es-ES" sz="3200" dirty="0">
                <a:solidFill>
                  <a:prstClr val="black"/>
                </a:solidFill>
                <a:latin typeface="Arial" panose="020B0604020202020204" pitchFamily="34" charset="0"/>
                <a:cs typeface="Arial" panose="020B0604020202020204" pitchFamily="34" charset="0"/>
              </a:rPr>
              <a:t>29 de junio de 2018.</a:t>
            </a:r>
          </a:p>
        </p:txBody>
      </p:sp>
      <p:pic>
        <p:nvPicPr>
          <p:cNvPr id="5" name="Imagen 4"/>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20104100" cy="2010410"/>
          </a:xfrm>
          <a:prstGeom prst="rect">
            <a:avLst/>
          </a:prstGeom>
        </p:spPr>
      </p:pic>
    </p:spTree>
    <p:extLst>
      <p:ext uri="{BB962C8B-B14F-4D97-AF65-F5344CB8AC3E}">
        <p14:creationId xmlns:p14="http://schemas.microsoft.com/office/powerpoint/2010/main" val="2272583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80924" y="2457450"/>
            <a:ext cx="18942250" cy="914400"/>
          </a:xfrm>
        </p:spPr>
        <p:txBody>
          <a:bodyPr/>
          <a:lstStyle/>
          <a:p>
            <a:pPr algn="ctr"/>
            <a:r>
              <a:rPr lang="es-ES" sz="3200" b="1" dirty="0">
                <a:latin typeface="Arial" panose="020B0604020202020204" pitchFamily="34" charset="0"/>
                <a:cs typeface="Arial" panose="020B0604020202020204" pitchFamily="34" charset="0"/>
              </a:rPr>
              <a:t>PLAN DE ACTIVIDADES</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Junio 2019</a:t>
            </a:r>
          </a:p>
        </p:txBody>
      </p:sp>
      <p:sp>
        <p:nvSpPr>
          <p:cNvPr id="3" name="Marcador de texto 2"/>
          <p:cNvSpPr>
            <a:spLocks noGrp="1"/>
          </p:cNvSpPr>
          <p:nvPr>
            <p:ph type="body" idx="1"/>
          </p:nvPr>
        </p:nvSpPr>
        <p:spPr>
          <a:xfrm>
            <a:off x="580924" y="3524812"/>
            <a:ext cx="18942250" cy="6198280"/>
          </a:xfrm>
        </p:spPr>
        <p:txBody>
          <a:bodyPr/>
          <a:lstStyle/>
          <a:p>
            <a:pPr algn="just"/>
            <a:r>
              <a:rPr lang="es-ES" sz="3200" b="1" dirty="0">
                <a:latin typeface="Arial" panose="020B0604020202020204" pitchFamily="34" charset="0"/>
                <a:cs typeface="Arial" panose="020B0604020202020204" pitchFamily="34" charset="0"/>
              </a:rPr>
              <a:t>Audiencias para la selección final de Comparsas y Carrozas al Carnaval 500</a:t>
            </a:r>
            <a:r>
              <a:rPr lang="es-ES" sz="3200" dirty="0">
                <a:latin typeface="Arial" panose="020B0604020202020204" pitchFamily="34" charset="0"/>
                <a:cs typeface="Arial" panose="020B0604020202020204" pitchFamily="34" charset="0"/>
              </a:rPr>
              <a:t>.</a:t>
            </a:r>
          </a:p>
          <a:p>
            <a:pPr lvl="0" algn="just"/>
            <a:r>
              <a:rPr lang="es-ES" sz="3200" b="1" dirty="0">
                <a:solidFill>
                  <a:prstClr val="black"/>
                </a:solidFill>
                <a:latin typeface="Arial" panose="020B0604020202020204" pitchFamily="34" charset="0"/>
                <a:cs typeface="Arial" panose="020B0604020202020204" pitchFamily="34" charset="0"/>
              </a:rPr>
              <a:t>Taller Internacional de Patrimonio </a:t>
            </a:r>
            <a:r>
              <a:rPr lang="es-ES" sz="3200" b="1" dirty="0" err="1">
                <a:solidFill>
                  <a:prstClr val="black"/>
                </a:solidFill>
                <a:latin typeface="Arial" panose="020B0604020202020204" pitchFamily="34" charset="0"/>
                <a:cs typeface="Arial" panose="020B0604020202020204" pitchFamily="34" charset="0"/>
              </a:rPr>
              <a:t>Musical+Música</a:t>
            </a:r>
            <a:r>
              <a:rPr lang="es-ES" sz="3200" b="1" dirty="0">
                <a:solidFill>
                  <a:prstClr val="black"/>
                </a:solidFill>
                <a:latin typeface="Arial" panose="020B0604020202020204" pitchFamily="34" charset="0"/>
                <a:cs typeface="Arial" panose="020B0604020202020204" pitchFamily="34" charset="0"/>
              </a:rPr>
              <a:t> Romántica Hispano-Cubana del Siglo XIX </a:t>
            </a:r>
            <a:r>
              <a:rPr lang="es-ES" sz="3200" dirty="0">
                <a:solidFill>
                  <a:prstClr val="black"/>
                </a:solidFill>
                <a:latin typeface="Arial" panose="020B0604020202020204" pitchFamily="34" charset="0"/>
                <a:cs typeface="Arial" panose="020B0604020202020204" pitchFamily="34" charset="0"/>
              </a:rPr>
              <a:t>dedicado al 500 Aniversario. Del 24 al 30 de junio de 2019; Basílica Menor del Convento de San Francisco de Asís, Sala Cervantes y Aula Magna del Colegio San Gerónimo de La Habana.</a:t>
            </a:r>
          </a:p>
          <a:p>
            <a:pPr lvl="0" algn="just"/>
            <a:r>
              <a:rPr lang="es-ES" sz="3200" dirty="0">
                <a:solidFill>
                  <a:prstClr val="black"/>
                </a:solidFill>
                <a:latin typeface="Arial" panose="020B0604020202020204" pitchFamily="34" charset="0"/>
                <a:cs typeface="Arial" panose="020B0604020202020204" pitchFamily="34" charset="0"/>
              </a:rPr>
              <a:t>Inicio de la presentación de una serie de </a:t>
            </a:r>
            <a:r>
              <a:rPr lang="es-ES" sz="3200" b="1" dirty="0">
                <a:solidFill>
                  <a:srgbClr val="FF0000"/>
                </a:solidFill>
                <a:latin typeface="Arial" panose="020B0604020202020204" pitchFamily="34" charset="0"/>
                <a:cs typeface="Arial" panose="020B0604020202020204" pitchFamily="34" charset="0"/>
              </a:rPr>
              <a:t>nuevos 20 Programas “Andar La Habana”. </a:t>
            </a:r>
            <a:r>
              <a:rPr lang="es-ES" sz="3200" dirty="0">
                <a:solidFill>
                  <a:prstClr val="black"/>
                </a:solidFill>
                <a:latin typeface="Arial" panose="020B0604020202020204" pitchFamily="34" charset="0"/>
                <a:cs typeface="Arial" panose="020B0604020202020204" pitchFamily="34" charset="0"/>
              </a:rPr>
              <a:t>A partir de la segunda quincena, con frecuencia semanal, desde junio hasta noviembre de 2019.</a:t>
            </a:r>
            <a:endParaRPr lang="es-ES" sz="3200" dirty="0">
              <a:latin typeface="Arial" panose="020B0604020202020204" pitchFamily="34" charset="0"/>
              <a:cs typeface="Arial" panose="020B0604020202020204" pitchFamily="34" charset="0"/>
            </a:endParaRPr>
          </a:p>
          <a:p>
            <a:pPr lvl="0" algn="just"/>
            <a:r>
              <a:rPr lang="es-ES" sz="3200" b="1" dirty="0">
                <a:solidFill>
                  <a:prstClr val="black"/>
                </a:solidFill>
                <a:latin typeface="Arial" panose="020B0604020202020204" pitchFamily="34" charset="0"/>
                <a:cs typeface="Arial" panose="020B0604020202020204" pitchFamily="34" charset="0"/>
              </a:rPr>
              <a:t>Torneo Internacional de Pesca de la Aguja “</a:t>
            </a:r>
            <a:r>
              <a:rPr lang="es-ES" sz="3200" b="1" dirty="0" err="1">
                <a:solidFill>
                  <a:prstClr val="black"/>
                </a:solidFill>
                <a:latin typeface="Arial" panose="020B0604020202020204" pitchFamily="34" charset="0"/>
                <a:cs typeface="Arial" panose="020B0604020202020204" pitchFamily="34" charset="0"/>
              </a:rPr>
              <a:t>Ernest</a:t>
            </a:r>
            <a:r>
              <a:rPr lang="es-ES" sz="3200" b="1" dirty="0">
                <a:solidFill>
                  <a:prstClr val="black"/>
                </a:solidFill>
                <a:latin typeface="Arial" panose="020B0604020202020204" pitchFamily="34" charset="0"/>
                <a:cs typeface="Arial" panose="020B0604020202020204" pitchFamily="34" charset="0"/>
              </a:rPr>
              <a:t> </a:t>
            </a:r>
            <a:r>
              <a:rPr lang="es-ES" sz="3200" b="1" dirty="0" err="1">
                <a:solidFill>
                  <a:prstClr val="black"/>
                </a:solidFill>
                <a:latin typeface="Arial" panose="020B0604020202020204" pitchFamily="34" charset="0"/>
                <a:cs typeface="Arial" panose="020B0604020202020204" pitchFamily="34" charset="0"/>
              </a:rPr>
              <a:t>Heminway</a:t>
            </a:r>
            <a:r>
              <a:rPr lang="es-ES" sz="3200" b="1" dirty="0">
                <a:solidFill>
                  <a:prstClr val="black"/>
                </a:solidFill>
                <a:latin typeface="Arial" panose="020B0604020202020204" pitchFamily="34" charset="0"/>
                <a:cs typeface="Arial" panose="020B0604020202020204" pitchFamily="34" charset="0"/>
              </a:rPr>
              <a:t>”. </a:t>
            </a:r>
            <a:r>
              <a:rPr lang="es-ES" sz="3200" dirty="0">
                <a:solidFill>
                  <a:prstClr val="black"/>
                </a:solidFill>
                <a:latin typeface="Arial" panose="020B0604020202020204" pitchFamily="34" charset="0"/>
                <a:cs typeface="Arial" panose="020B0604020202020204" pitchFamily="34" charset="0"/>
              </a:rPr>
              <a:t>Del 7 al 10 de junio de 2019, Marina </a:t>
            </a:r>
            <a:r>
              <a:rPr lang="es-ES" sz="3200" dirty="0" err="1">
                <a:solidFill>
                  <a:prstClr val="black"/>
                </a:solidFill>
                <a:latin typeface="Arial" panose="020B0604020202020204" pitchFamily="34" charset="0"/>
                <a:cs typeface="Arial" panose="020B0604020202020204" pitchFamily="34" charset="0"/>
              </a:rPr>
              <a:t>Heminway</a:t>
            </a:r>
            <a:r>
              <a:rPr lang="es-ES" sz="3200" dirty="0">
                <a:solidFill>
                  <a:prstClr val="black"/>
                </a:solidFill>
                <a:latin typeface="Arial" panose="020B0604020202020204" pitchFamily="34" charset="0"/>
                <a:cs typeface="Arial" panose="020B0604020202020204" pitchFamily="34" charset="0"/>
              </a:rPr>
              <a:t>.</a:t>
            </a:r>
          </a:p>
          <a:p>
            <a:pPr lvl="0" algn="just"/>
            <a:r>
              <a:rPr lang="es-ES" sz="3200" b="1" dirty="0">
                <a:solidFill>
                  <a:prstClr val="black"/>
                </a:solidFill>
                <a:latin typeface="Arial" panose="020B0604020202020204" pitchFamily="34" charset="0"/>
                <a:cs typeface="Arial" panose="020B0604020202020204" pitchFamily="34" charset="0"/>
              </a:rPr>
              <a:t>Carrera por el Día Olímpico</a:t>
            </a:r>
            <a:r>
              <a:rPr lang="es-ES" sz="3200" dirty="0">
                <a:solidFill>
                  <a:prstClr val="black"/>
                </a:solidFill>
                <a:latin typeface="Arial" panose="020B0604020202020204" pitchFamily="34" charset="0"/>
                <a:cs typeface="Arial" panose="020B0604020202020204" pitchFamily="34" charset="0"/>
              </a:rPr>
              <a:t>. 16 de junio de 2019; 10:00am; desde la Sala “</a:t>
            </a:r>
            <a:r>
              <a:rPr lang="es-ES" sz="3200" dirty="0" err="1">
                <a:solidFill>
                  <a:prstClr val="black"/>
                </a:solidFill>
                <a:latin typeface="Arial" panose="020B0604020202020204" pitchFamily="34" charset="0"/>
                <a:cs typeface="Arial" panose="020B0604020202020204" pitchFamily="34" charset="0"/>
              </a:rPr>
              <a:t>Kid</a:t>
            </a:r>
            <a:r>
              <a:rPr lang="es-ES" sz="3200" dirty="0">
                <a:solidFill>
                  <a:prstClr val="black"/>
                </a:solidFill>
                <a:latin typeface="Arial" panose="020B0604020202020204" pitchFamily="34" charset="0"/>
                <a:cs typeface="Arial" panose="020B0604020202020204" pitchFamily="34" charset="0"/>
              </a:rPr>
              <a:t> Chocolate”.</a:t>
            </a:r>
          </a:p>
          <a:p>
            <a:pPr lvl="0" algn="just"/>
            <a:r>
              <a:rPr lang="es-ES" sz="3200" b="1" dirty="0">
                <a:solidFill>
                  <a:prstClr val="black"/>
                </a:solidFill>
                <a:latin typeface="Arial" panose="020B0604020202020204" pitchFamily="34" charset="0"/>
                <a:cs typeface="Arial" panose="020B0604020202020204" pitchFamily="34" charset="0"/>
              </a:rPr>
              <a:t>Declaración de Viviendas Panamericanas 500 </a:t>
            </a:r>
            <a:r>
              <a:rPr lang="es-ES" sz="3200" dirty="0">
                <a:solidFill>
                  <a:prstClr val="black"/>
                </a:solidFill>
                <a:latin typeface="Arial" panose="020B0604020202020204" pitchFamily="34" charset="0"/>
                <a:cs typeface="Arial" panose="020B0604020202020204" pitchFamily="34" charset="0"/>
              </a:rPr>
              <a:t>a los hogares de los integrantes de la Delegación a los Juegos Panamericanos. Todo junio de 2019.</a:t>
            </a:r>
          </a:p>
        </p:txBody>
      </p:sp>
      <p:pic>
        <p:nvPicPr>
          <p:cNvPr id="5" name="Imagen 4"/>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20104100" cy="2010410"/>
          </a:xfrm>
          <a:prstGeom prst="rect">
            <a:avLst/>
          </a:prstGeom>
        </p:spPr>
      </p:pic>
    </p:spTree>
    <p:extLst>
      <p:ext uri="{BB962C8B-B14F-4D97-AF65-F5344CB8AC3E}">
        <p14:creationId xmlns:p14="http://schemas.microsoft.com/office/powerpoint/2010/main" val="2217269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80924" y="2457450"/>
            <a:ext cx="18942250" cy="914400"/>
          </a:xfrm>
        </p:spPr>
        <p:txBody>
          <a:bodyPr/>
          <a:lstStyle/>
          <a:p>
            <a:pPr algn="ctr"/>
            <a:r>
              <a:rPr lang="es-ES" sz="3200" b="1" dirty="0">
                <a:latin typeface="Arial" panose="020B0604020202020204" pitchFamily="34" charset="0"/>
                <a:cs typeface="Arial" panose="020B0604020202020204" pitchFamily="34" charset="0"/>
              </a:rPr>
              <a:t>PLAN DE ACTIVIDADES</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Julio 2019</a:t>
            </a:r>
          </a:p>
        </p:txBody>
      </p:sp>
      <p:sp>
        <p:nvSpPr>
          <p:cNvPr id="3" name="Marcador de texto 2"/>
          <p:cNvSpPr>
            <a:spLocks noGrp="1"/>
          </p:cNvSpPr>
          <p:nvPr>
            <p:ph type="body" idx="1"/>
          </p:nvPr>
        </p:nvSpPr>
        <p:spPr>
          <a:xfrm>
            <a:off x="580924" y="3524812"/>
            <a:ext cx="18942250" cy="6198280"/>
          </a:xfrm>
        </p:spPr>
        <p:txBody>
          <a:bodyPr/>
          <a:lstStyle/>
          <a:p>
            <a:pPr algn="just"/>
            <a:r>
              <a:rPr lang="es-ES" sz="3200" b="1" dirty="0">
                <a:solidFill>
                  <a:srgbClr val="FF0000"/>
                </a:solidFill>
                <a:latin typeface="Arial" panose="020B0604020202020204" pitchFamily="34" charset="0"/>
                <a:cs typeface="Arial" panose="020B0604020202020204" pitchFamily="34" charset="0"/>
              </a:rPr>
              <a:t>Feria de La Habana en EXPOCUBA</a:t>
            </a:r>
            <a:r>
              <a:rPr lang="es-ES" sz="3200" dirty="0">
                <a:latin typeface="Arial" panose="020B0604020202020204" pitchFamily="34" charset="0"/>
                <a:cs typeface="Arial" panose="020B0604020202020204" pitchFamily="34" charset="0"/>
              </a:rPr>
              <a:t>: Lanzamiento de Productos 500. </a:t>
            </a:r>
          </a:p>
          <a:p>
            <a:pPr algn="just"/>
            <a:r>
              <a:rPr lang="es-ES" sz="3200" b="1" dirty="0">
                <a:solidFill>
                  <a:srgbClr val="FF0000"/>
                </a:solidFill>
                <a:latin typeface="Arial" panose="020B0604020202020204" pitchFamily="34" charset="0"/>
                <a:cs typeface="Arial" panose="020B0604020202020204" pitchFamily="34" charset="0"/>
              </a:rPr>
              <a:t>Edición especial de Rutas y Andares </a:t>
            </a:r>
            <a:r>
              <a:rPr lang="es-ES" sz="3200" dirty="0">
                <a:latin typeface="Arial" panose="020B0604020202020204" pitchFamily="34" charset="0"/>
                <a:cs typeface="Arial" panose="020B0604020202020204" pitchFamily="34" charset="0"/>
              </a:rPr>
              <a:t>organizado por la Oficina del Historiador de la Ciudad. Todo julio y agosto de 2019. </a:t>
            </a:r>
          </a:p>
          <a:p>
            <a:pPr algn="just"/>
            <a:r>
              <a:rPr lang="es-ES" sz="3200" b="1" dirty="0">
                <a:solidFill>
                  <a:srgbClr val="FF0000"/>
                </a:solidFill>
                <a:latin typeface="Arial" panose="020B0604020202020204" pitchFamily="34" charset="0"/>
                <a:cs typeface="Arial" panose="020B0604020202020204" pitchFamily="34" charset="0"/>
              </a:rPr>
              <a:t>Jornada de inauguración de obras de la octava etapa</a:t>
            </a:r>
            <a:r>
              <a:rPr lang="es-ES" sz="3200" dirty="0">
                <a:latin typeface="Arial" panose="020B0604020202020204" pitchFamily="34" charset="0"/>
                <a:cs typeface="Arial" panose="020B0604020202020204" pitchFamily="34" charset="0"/>
              </a:rPr>
              <a:t>: colocación de Placa 500. Del 20 al 25 de Julio de 2019.  </a:t>
            </a:r>
          </a:p>
          <a:p>
            <a:pPr algn="just"/>
            <a:r>
              <a:rPr lang="es-ES" sz="3200" b="1" dirty="0">
                <a:solidFill>
                  <a:srgbClr val="FF0000"/>
                </a:solidFill>
                <a:latin typeface="Arial" panose="020B0604020202020204" pitchFamily="34" charset="0"/>
                <a:cs typeface="Arial" panose="020B0604020202020204" pitchFamily="34" charset="0"/>
              </a:rPr>
              <a:t>“Galiano a lo grande</a:t>
            </a:r>
            <a:r>
              <a:rPr lang="es-ES" sz="3200" dirty="0">
                <a:solidFill>
                  <a:srgbClr val="FF0000"/>
                </a:solidFill>
                <a:latin typeface="Arial" panose="020B0604020202020204" pitchFamily="34" charset="0"/>
                <a:cs typeface="Arial" panose="020B0604020202020204" pitchFamily="34" charset="0"/>
              </a:rPr>
              <a:t>”. </a:t>
            </a:r>
            <a:r>
              <a:rPr lang="es-ES" sz="3200" dirty="0">
                <a:latin typeface="Arial" panose="020B0604020202020204" pitchFamily="34" charset="0"/>
                <a:cs typeface="Arial" panose="020B0604020202020204" pitchFamily="34" charset="0"/>
              </a:rPr>
              <a:t>Premiación del Concurso “La Habana: lo más grande”. Concierto de reapertura de la Casa de la Música en saludo al aniversario 55 de esta institución y a los 500 de La Habana. 21 de Julio de 2019. </a:t>
            </a:r>
          </a:p>
          <a:p>
            <a:pPr algn="just"/>
            <a:r>
              <a:rPr lang="es-ES" sz="3200" b="1" dirty="0">
                <a:latin typeface="Arial" panose="020B0604020202020204" pitchFamily="34" charset="0"/>
                <a:cs typeface="Arial" panose="020B0604020202020204" pitchFamily="34" charset="0"/>
              </a:rPr>
              <a:t>Carnavales de Playa</a:t>
            </a:r>
            <a:r>
              <a:rPr lang="es-ES" sz="3200" dirty="0">
                <a:latin typeface="Arial" panose="020B0604020202020204" pitchFamily="34" charset="0"/>
                <a:cs typeface="Arial" panose="020B0604020202020204" pitchFamily="34" charset="0"/>
              </a:rPr>
              <a:t>: del 19 al 21 de julio de 2019.</a:t>
            </a:r>
          </a:p>
          <a:p>
            <a:pPr algn="just"/>
            <a:r>
              <a:rPr lang="es-ES" sz="3200" b="1" dirty="0">
                <a:solidFill>
                  <a:srgbClr val="FF0000"/>
                </a:solidFill>
                <a:latin typeface="Arial" panose="020B0604020202020204" pitchFamily="34" charset="0"/>
                <a:cs typeface="Arial" panose="020B0604020202020204" pitchFamily="34" charset="0"/>
              </a:rPr>
              <a:t>Gala Político-Cultural </a:t>
            </a:r>
            <a:r>
              <a:rPr lang="es-ES" sz="3200" b="1" dirty="0">
                <a:latin typeface="Arial" panose="020B0604020202020204" pitchFamily="34" charset="0"/>
                <a:cs typeface="Arial" panose="020B0604020202020204" pitchFamily="34" charset="0"/>
              </a:rPr>
              <a:t>por el Aniversario 66 de los Asaltos a los Cuarteles Moncada y Carlos Manuel de Céspedes.</a:t>
            </a:r>
          </a:p>
          <a:p>
            <a:pPr algn="just"/>
            <a:r>
              <a:rPr lang="es-ES" sz="3200" b="1" dirty="0">
                <a:solidFill>
                  <a:srgbClr val="FF0000"/>
                </a:solidFill>
                <a:latin typeface="Arial" panose="020B0604020202020204" pitchFamily="34" charset="0"/>
                <a:cs typeface="Arial" panose="020B0604020202020204" pitchFamily="34" charset="0"/>
              </a:rPr>
              <a:t>Acto </a:t>
            </a:r>
            <a:r>
              <a:rPr lang="es-ES" sz="3200" b="1" dirty="0">
                <a:latin typeface="Arial" panose="020B0604020202020204" pitchFamily="34" charset="0"/>
                <a:cs typeface="Arial" panose="020B0604020202020204" pitchFamily="34" charset="0"/>
              </a:rPr>
              <a:t>Provincial por el 66 Aniversario de los Asaltos a los Cuarteles Moncada y Carlos Manuel de Céspedes.</a:t>
            </a:r>
            <a:r>
              <a:rPr lang="es-ES" sz="3200" dirty="0">
                <a:latin typeface="Arial" panose="020B0604020202020204" pitchFamily="34" charset="0"/>
                <a:cs typeface="Arial" panose="020B0604020202020204" pitchFamily="34" charset="0"/>
              </a:rPr>
              <a:t> La Habana Vieja.</a:t>
            </a:r>
          </a:p>
          <a:p>
            <a:pPr algn="just"/>
            <a:r>
              <a:rPr lang="es-ES" sz="3200" b="1" dirty="0">
                <a:latin typeface="Arial" panose="020B0604020202020204" pitchFamily="34" charset="0"/>
                <a:cs typeface="Arial" panose="020B0604020202020204" pitchFamily="34" charset="0"/>
              </a:rPr>
              <a:t>Conciertos Cantarle a La Habana</a:t>
            </a:r>
            <a:r>
              <a:rPr lang="es-ES" sz="3200" dirty="0">
                <a:latin typeface="Arial" panose="020B0604020202020204" pitchFamily="34" charset="0"/>
                <a:cs typeface="Arial" panose="020B0604020202020204" pitchFamily="34" charset="0"/>
              </a:rPr>
              <a:t> liderados por Gerardo Alfonso.</a:t>
            </a:r>
          </a:p>
        </p:txBody>
      </p:sp>
      <p:pic>
        <p:nvPicPr>
          <p:cNvPr id="5" name="Imagen 4"/>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20104100" cy="2010410"/>
          </a:xfrm>
          <a:prstGeom prst="rect">
            <a:avLst/>
          </a:prstGeom>
        </p:spPr>
      </p:pic>
    </p:spTree>
    <p:extLst>
      <p:ext uri="{BB962C8B-B14F-4D97-AF65-F5344CB8AC3E}">
        <p14:creationId xmlns:p14="http://schemas.microsoft.com/office/powerpoint/2010/main" val="1695195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80924" y="2457450"/>
            <a:ext cx="18942250" cy="914400"/>
          </a:xfrm>
        </p:spPr>
        <p:txBody>
          <a:bodyPr/>
          <a:lstStyle/>
          <a:p>
            <a:pPr algn="ctr"/>
            <a:r>
              <a:rPr lang="es-ES" sz="3200" b="1" dirty="0">
                <a:latin typeface="Arial" panose="020B0604020202020204" pitchFamily="34" charset="0"/>
                <a:cs typeface="Arial" panose="020B0604020202020204" pitchFamily="34" charset="0"/>
              </a:rPr>
              <a:t>PLAN DE ACTIVIDADES</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Julio 2019</a:t>
            </a:r>
          </a:p>
        </p:txBody>
      </p:sp>
      <p:sp>
        <p:nvSpPr>
          <p:cNvPr id="3" name="Marcador de texto 2"/>
          <p:cNvSpPr>
            <a:spLocks noGrp="1"/>
          </p:cNvSpPr>
          <p:nvPr>
            <p:ph type="body" idx="1"/>
          </p:nvPr>
        </p:nvSpPr>
        <p:spPr>
          <a:xfrm>
            <a:off x="580924" y="3524812"/>
            <a:ext cx="18942250" cy="6198280"/>
          </a:xfrm>
        </p:spPr>
        <p:txBody>
          <a:bodyPr/>
          <a:lstStyle/>
          <a:p>
            <a:pPr algn="just"/>
            <a:r>
              <a:rPr lang="es-ES" sz="3200" b="1" dirty="0">
                <a:latin typeface="Arial" panose="020B0604020202020204" pitchFamily="34" charset="0"/>
                <a:cs typeface="Arial" panose="020B0604020202020204" pitchFamily="34" charset="0"/>
              </a:rPr>
              <a:t>Con ciertos habaneros. </a:t>
            </a:r>
            <a:r>
              <a:rPr lang="es-ES" sz="3200" dirty="0">
                <a:latin typeface="Arial" panose="020B0604020202020204" pitchFamily="34" charset="0"/>
                <a:cs typeface="Arial" panose="020B0604020202020204" pitchFamily="34" charset="0"/>
              </a:rPr>
              <a:t>18 de julio de 2019</a:t>
            </a:r>
            <a:r>
              <a:rPr lang="es-ES" sz="3200" b="1" dirty="0">
                <a:latin typeface="Arial" panose="020B0604020202020204" pitchFamily="34" charset="0"/>
                <a:cs typeface="Arial" panose="020B0604020202020204" pitchFamily="34" charset="0"/>
              </a:rPr>
              <a:t>.</a:t>
            </a:r>
          </a:p>
          <a:p>
            <a:pPr algn="just"/>
            <a:r>
              <a:rPr lang="es-ES" sz="3200" b="1" dirty="0">
                <a:latin typeface="Arial" panose="020B0604020202020204" pitchFamily="34" charset="0"/>
                <a:cs typeface="Arial" panose="020B0604020202020204" pitchFamily="34" charset="0"/>
              </a:rPr>
              <a:t>Lanzamiento del IV Concurso de Fotografía Lente Artístico</a:t>
            </a:r>
            <a:r>
              <a:rPr lang="es-ES" sz="3200" dirty="0">
                <a:latin typeface="Arial" panose="020B0604020202020204" pitchFamily="34" charset="0"/>
                <a:cs typeface="Arial" panose="020B0604020202020204" pitchFamily="34" charset="0"/>
              </a:rPr>
              <a:t>, sobre los monumentos de La Habana auspiciado por la Comisión Provincial de Patrimonio de La Habana. </a:t>
            </a:r>
          </a:p>
          <a:p>
            <a:pPr algn="just"/>
            <a:r>
              <a:rPr lang="es-ES" sz="3200" b="1" dirty="0">
                <a:latin typeface="Arial" panose="020B0604020202020204" pitchFamily="34" charset="0"/>
                <a:cs typeface="Arial" panose="020B0604020202020204" pitchFamily="34" charset="0"/>
              </a:rPr>
              <a:t>Festival del Humor Aquelarre</a:t>
            </a:r>
            <a:r>
              <a:rPr lang="es-ES" sz="3200" dirty="0">
                <a:latin typeface="Arial" panose="020B0604020202020204" pitchFamily="34" charset="0"/>
                <a:cs typeface="Arial" panose="020B0604020202020204" pitchFamily="34" charset="0"/>
              </a:rPr>
              <a:t>. Todo julio y agosto de 2019.</a:t>
            </a:r>
          </a:p>
          <a:p>
            <a:pPr algn="just"/>
            <a:r>
              <a:rPr lang="es-ES" sz="3200" b="1" dirty="0">
                <a:solidFill>
                  <a:srgbClr val="FF0000"/>
                </a:solidFill>
                <a:latin typeface="Arial" panose="020B0604020202020204" pitchFamily="34" charset="0"/>
                <a:cs typeface="Arial" panose="020B0604020202020204" pitchFamily="34" charset="0"/>
              </a:rPr>
              <a:t>Feria de Arte en la Rampa</a:t>
            </a:r>
            <a:r>
              <a:rPr lang="es-ES" sz="3200" dirty="0">
                <a:solidFill>
                  <a:srgbClr val="FF0000"/>
                </a:solidFill>
                <a:latin typeface="Arial" panose="020B0604020202020204" pitchFamily="34" charset="0"/>
                <a:cs typeface="Arial" panose="020B0604020202020204" pitchFamily="34" charset="0"/>
              </a:rPr>
              <a:t>. </a:t>
            </a:r>
            <a:r>
              <a:rPr lang="es-ES" sz="3200" dirty="0">
                <a:latin typeface="Arial" panose="020B0604020202020204" pitchFamily="34" charset="0"/>
                <a:cs typeface="Arial" panose="020B0604020202020204" pitchFamily="34" charset="0"/>
              </a:rPr>
              <a:t>Todo julio y agosto de 2019. </a:t>
            </a:r>
          </a:p>
          <a:p>
            <a:pPr algn="just"/>
            <a:r>
              <a:rPr lang="es-ES" sz="3200" b="1" dirty="0">
                <a:latin typeface="Arial" panose="020B0604020202020204" pitchFamily="34" charset="0"/>
                <a:cs typeface="Arial" panose="020B0604020202020204" pitchFamily="34" charset="0"/>
              </a:rPr>
              <a:t>Festival de Cine de Verano</a:t>
            </a:r>
            <a:r>
              <a:rPr lang="es-ES" sz="3200" dirty="0">
                <a:latin typeface="Arial" panose="020B0604020202020204" pitchFamily="34" charset="0"/>
                <a:cs typeface="Arial" panose="020B0604020202020204" pitchFamily="34" charset="0"/>
              </a:rPr>
              <a:t>. Ciclos: “Presencia de la capital en el cine cubano” y “La Habana vista por otros” (muestra internacional). Salas de Cine del Circuito de 23; todo julio y agosto de 2019.</a:t>
            </a:r>
          </a:p>
          <a:p>
            <a:pPr algn="just"/>
            <a:r>
              <a:rPr lang="es-ES" sz="3200" b="1" dirty="0">
                <a:latin typeface="Arial" panose="020B0604020202020204" pitchFamily="34" charset="0"/>
                <a:cs typeface="Arial" panose="020B0604020202020204" pitchFamily="34" charset="0"/>
              </a:rPr>
              <a:t>Copa de Beisbol Antillana de Acero</a:t>
            </a:r>
            <a:r>
              <a:rPr lang="es-ES" sz="3200" dirty="0">
                <a:latin typeface="Arial" panose="020B0604020202020204" pitchFamily="34" charset="0"/>
                <a:cs typeface="Arial" panose="020B0604020202020204" pitchFamily="34" charset="0"/>
              </a:rPr>
              <a:t>. Del 25 al 30 de julio de 2019.</a:t>
            </a:r>
          </a:p>
          <a:p>
            <a:pPr algn="just"/>
            <a:r>
              <a:rPr lang="es-ES" sz="3200" b="1" dirty="0">
                <a:latin typeface="Arial" panose="020B0604020202020204" pitchFamily="34" charset="0"/>
                <a:cs typeface="Arial" panose="020B0604020202020204" pitchFamily="34" charset="0"/>
              </a:rPr>
              <a:t>Edición 55 de los Juegos Escolares y Juveniles Nacionales de Alto Rendimiento</a:t>
            </a:r>
            <a:r>
              <a:rPr lang="es-ES" sz="3200" dirty="0">
                <a:latin typeface="Arial" panose="020B0604020202020204" pitchFamily="34" charset="0"/>
                <a:cs typeface="Arial" panose="020B0604020202020204" pitchFamily="34" charset="0"/>
              </a:rPr>
              <a:t>. Del 4 al 19 de julio de 2019.</a:t>
            </a:r>
          </a:p>
          <a:p>
            <a:pPr algn="just"/>
            <a:r>
              <a:rPr lang="es-ES" sz="3200" b="1" dirty="0">
                <a:solidFill>
                  <a:srgbClr val="FF0000"/>
                </a:solidFill>
                <a:latin typeface="Arial" panose="020B0604020202020204" pitchFamily="34" charset="0"/>
                <a:cs typeface="Arial" panose="020B0604020202020204" pitchFamily="34" charset="0"/>
              </a:rPr>
              <a:t>Jornada de Trabajo Voluntario</a:t>
            </a:r>
            <a:r>
              <a:rPr lang="es-ES" sz="3200" dirty="0">
                <a:latin typeface="Arial" panose="020B0604020202020204" pitchFamily="34" charset="0"/>
                <a:cs typeface="Arial" panose="020B0604020202020204" pitchFamily="34" charset="0"/>
              </a:rPr>
              <a:t>. A partir de este mes se impulsará una vez al mes en cada barrio y centro laboral en labores de higienización y embellecimiento. (siempre el segundo domingo de cada mes) De 8:00am a 1:00pm.</a:t>
            </a:r>
          </a:p>
          <a:p>
            <a:pPr algn="just"/>
            <a:endParaRPr lang="es-ES" sz="3200" dirty="0">
              <a:latin typeface="Arial" panose="020B0604020202020204" pitchFamily="34" charset="0"/>
              <a:cs typeface="Arial" panose="020B0604020202020204" pitchFamily="34" charset="0"/>
            </a:endParaRPr>
          </a:p>
        </p:txBody>
      </p:sp>
      <p:pic>
        <p:nvPicPr>
          <p:cNvPr id="5" name="Imagen 4"/>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20104100" cy="2010410"/>
          </a:xfrm>
          <a:prstGeom prst="rect">
            <a:avLst/>
          </a:prstGeom>
        </p:spPr>
      </p:pic>
    </p:spTree>
    <p:extLst>
      <p:ext uri="{BB962C8B-B14F-4D97-AF65-F5344CB8AC3E}">
        <p14:creationId xmlns:p14="http://schemas.microsoft.com/office/powerpoint/2010/main" val="37091429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80924" y="2457450"/>
            <a:ext cx="18942250" cy="914400"/>
          </a:xfrm>
        </p:spPr>
        <p:txBody>
          <a:bodyPr/>
          <a:lstStyle/>
          <a:p>
            <a:pPr algn="ctr"/>
            <a:r>
              <a:rPr lang="es-ES" sz="3200" b="1" dirty="0">
                <a:latin typeface="Arial" panose="020B0604020202020204" pitchFamily="34" charset="0"/>
                <a:cs typeface="Arial" panose="020B0604020202020204" pitchFamily="34" charset="0"/>
              </a:rPr>
              <a:t>PLAN DE ACTIVIDADES</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Agosto 2019</a:t>
            </a:r>
          </a:p>
        </p:txBody>
      </p:sp>
      <p:sp>
        <p:nvSpPr>
          <p:cNvPr id="3" name="Marcador de texto 2"/>
          <p:cNvSpPr>
            <a:spLocks noGrp="1"/>
          </p:cNvSpPr>
          <p:nvPr>
            <p:ph type="body" idx="1"/>
          </p:nvPr>
        </p:nvSpPr>
        <p:spPr>
          <a:xfrm>
            <a:off x="580924" y="3524812"/>
            <a:ext cx="18942250" cy="6198280"/>
          </a:xfrm>
        </p:spPr>
        <p:txBody>
          <a:bodyPr/>
          <a:lstStyle/>
          <a:p>
            <a:pPr algn="just"/>
            <a:r>
              <a:rPr lang="es-ES" sz="3200" b="1" dirty="0">
                <a:solidFill>
                  <a:srgbClr val="FF0000"/>
                </a:solidFill>
                <a:latin typeface="Arial" panose="020B0604020202020204" pitchFamily="34" charset="0"/>
                <a:cs typeface="Arial" panose="020B0604020202020204" pitchFamily="34" charset="0"/>
              </a:rPr>
              <a:t>Festival Internacional de La Timba “Por siempre </a:t>
            </a:r>
            <a:r>
              <a:rPr lang="es-ES" sz="3200" b="1" dirty="0" err="1">
                <a:solidFill>
                  <a:srgbClr val="FF0000"/>
                </a:solidFill>
                <a:latin typeface="Arial" panose="020B0604020202020204" pitchFamily="34" charset="0"/>
                <a:cs typeface="Arial" panose="020B0604020202020204" pitchFamily="34" charset="0"/>
              </a:rPr>
              <a:t>Formell</a:t>
            </a:r>
            <a:r>
              <a:rPr lang="es-ES" sz="3200" b="1" dirty="0">
                <a:solidFill>
                  <a:srgbClr val="FF0000"/>
                </a:solidFill>
                <a:latin typeface="Arial" panose="020B0604020202020204" pitchFamily="34" charset="0"/>
                <a:cs typeface="Arial" panose="020B0604020202020204" pitchFamily="34" charset="0"/>
              </a:rPr>
              <a:t> 2019</a:t>
            </a:r>
            <a:r>
              <a:rPr lang="es-ES" sz="3200" dirty="0">
                <a:solidFill>
                  <a:srgbClr val="FF0000"/>
                </a:solidFill>
                <a:latin typeface="Arial" panose="020B0604020202020204" pitchFamily="34" charset="0"/>
                <a:cs typeface="Arial" panose="020B0604020202020204" pitchFamily="34" charset="0"/>
              </a:rPr>
              <a:t>”</a:t>
            </a:r>
            <a:r>
              <a:rPr lang="es-ES" sz="3200" dirty="0">
                <a:latin typeface="Arial" panose="020B0604020202020204" pitchFamily="34" charset="0"/>
                <a:cs typeface="Arial" panose="020B0604020202020204" pitchFamily="34" charset="0"/>
              </a:rPr>
              <a:t>. Se realizarán talleres y se presentará lo más genuino de la música cubana, culmina con Gran Concierto en 23 y Malecón. Del 2 al 4 de agosto de 2019. </a:t>
            </a:r>
          </a:p>
          <a:p>
            <a:pPr algn="just"/>
            <a:r>
              <a:rPr lang="es-ES" sz="3200" b="1" dirty="0">
                <a:latin typeface="Arial" panose="020B0604020202020204" pitchFamily="34" charset="0"/>
                <a:cs typeface="Arial" panose="020B0604020202020204" pitchFamily="34" charset="0"/>
              </a:rPr>
              <a:t>II Edición Habana Titiritera, entre figuras y adoquines</a:t>
            </a:r>
            <a:r>
              <a:rPr lang="es-ES" sz="3200" dirty="0">
                <a:latin typeface="Arial" panose="020B0604020202020204" pitchFamily="34" charset="0"/>
                <a:cs typeface="Arial" panose="020B0604020202020204" pitchFamily="34" charset="0"/>
              </a:rPr>
              <a:t>. Del 5 al 11 de agosto 2019. </a:t>
            </a:r>
          </a:p>
          <a:p>
            <a:pPr algn="just"/>
            <a:r>
              <a:rPr lang="es-ES" sz="3200" b="1" dirty="0">
                <a:solidFill>
                  <a:srgbClr val="FF0000"/>
                </a:solidFill>
                <a:latin typeface="Arial" panose="020B0604020202020204" pitchFamily="34" charset="0"/>
                <a:cs typeface="Arial" panose="020B0604020202020204" pitchFamily="34" charset="0"/>
              </a:rPr>
              <a:t>La Ruta de la Rumba por los barrios</a:t>
            </a:r>
            <a:r>
              <a:rPr lang="es-ES" sz="3200" b="1" dirty="0">
                <a:latin typeface="Arial" panose="020B0604020202020204" pitchFamily="34" charset="0"/>
                <a:cs typeface="Arial" panose="020B0604020202020204" pitchFamily="34" charset="0"/>
              </a:rPr>
              <a:t> </a:t>
            </a:r>
            <a:r>
              <a:rPr lang="es-ES" sz="3200" dirty="0">
                <a:latin typeface="Arial" panose="020B0604020202020204" pitchFamily="34" charset="0"/>
                <a:cs typeface="Arial" panose="020B0604020202020204" pitchFamily="34" charset="0"/>
              </a:rPr>
              <a:t>saludando el 500 de la fundación de la ciudad. Todo agosto de 2019.</a:t>
            </a:r>
          </a:p>
          <a:p>
            <a:pPr algn="just"/>
            <a:r>
              <a:rPr lang="es-ES" sz="3200" b="1" dirty="0">
                <a:latin typeface="Arial" panose="020B0604020202020204" pitchFamily="34" charset="0"/>
                <a:cs typeface="Arial" panose="020B0604020202020204" pitchFamily="34" charset="0"/>
              </a:rPr>
              <a:t>Premiación del Concurso Fotográfico Jóvenes en el Lente con el tema “Adolescentes y jóvenes cubanos en La Habana de Martí</a:t>
            </a:r>
            <a:r>
              <a:rPr lang="es-ES" sz="3200" dirty="0">
                <a:latin typeface="Arial" panose="020B0604020202020204" pitchFamily="34" charset="0"/>
                <a:cs typeface="Arial" panose="020B0604020202020204" pitchFamily="34" charset="0"/>
              </a:rPr>
              <a:t>”. Los trabajos premiados integrarán el libro 500 que se presentará en Noviembre. 12 de Agosto de 2019. Centro de Estudios sobre la Juventud.</a:t>
            </a:r>
          </a:p>
          <a:p>
            <a:pPr algn="just"/>
            <a:r>
              <a:rPr lang="es-ES" sz="3200" b="1" dirty="0">
                <a:solidFill>
                  <a:srgbClr val="FF0000"/>
                </a:solidFill>
                <a:latin typeface="Arial" panose="020B0604020202020204" pitchFamily="34" charset="0"/>
                <a:cs typeface="Arial" panose="020B0604020202020204" pitchFamily="34" charset="0"/>
              </a:rPr>
              <a:t>Ruta de “Fidel en La Habana”.</a:t>
            </a:r>
            <a:r>
              <a:rPr lang="es-ES" sz="3200" dirty="0">
                <a:solidFill>
                  <a:srgbClr val="FF0000"/>
                </a:solidFill>
                <a:latin typeface="Arial" panose="020B0604020202020204" pitchFamily="34" charset="0"/>
                <a:cs typeface="Arial" panose="020B0604020202020204" pitchFamily="34" charset="0"/>
              </a:rPr>
              <a:t> </a:t>
            </a:r>
            <a:r>
              <a:rPr lang="es-ES" sz="3200" dirty="0">
                <a:latin typeface="Arial" panose="020B0604020202020204" pitchFamily="34" charset="0"/>
                <a:cs typeface="Arial" panose="020B0604020202020204" pitchFamily="34" charset="0"/>
              </a:rPr>
              <a:t>La OPJM, la FEEM, la FEU y la UJC, seleccionarán 93 estudiantes y jóvenes trabajadores para visitar sitios estrechamente vinculados al líder histórico de la Revolución en la capital. 13 de agosto de 2019; desde las 10:00am.</a:t>
            </a:r>
          </a:p>
          <a:p>
            <a:pPr algn="just"/>
            <a:endParaRPr lang="es-ES" sz="3200" dirty="0">
              <a:latin typeface="Arial" panose="020B0604020202020204" pitchFamily="34" charset="0"/>
              <a:cs typeface="Arial" panose="020B0604020202020204" pitchFamily="34" charset="0"/>
            </a:endParaRPr>
          </a:p>
        </p:txBody>
      </p:sp>
      <p:pic>
        <p:nvPicPr>
          <p:cNvPr id="5" name="Imagen 4"/>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20104100" cy="2010410"/>
          </a:xfrm>
          <a:prstGeom prst="rect">
            <a:avLst/>
          </a:prstGeom>
        </p:spPr>
      </p:pic>
    </p:spTree>
    <p:extLst>
      <p:ext uri="{BB962C8B-B14F-4D97-AF65-F5344CB8AC3E}">
        <p14:creationId xmlns:p14="http://schemas.microsoft.com/office/powerpoint/2010/main" val="2832992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583434" y="2533650"/>
            <a:ext cx="18942250" cy="1752600"/>
          </a:xfrm>
        </p:spPr>
        <p:txBody>
          <a:bodyPr/>
          <a:lstStyle/>
          <a:p>
            <a:pPr algn="ctr"/>
            <a:r>
              <a:rPr lang="es-ES" b="1" dirty="0">
                <a:latin typeface="Arial" panose="020B0604020202020204" pitchFamily="34" charset="0"/>
                <a:cs typeface="Arial" panose="020B0604020202020204" pitchFamily="34" charset="0"/>
              </a:rPr>
              <a:t>Concepción integral del Plan de Actividades para la celebración del 500 Aniversario de la Fundación de la Villa de San Cristóbal de La Habana</a:t>
            </a:r>
          </a:p>
        </p:txBody>
      </p:sp>
      <p:sp>
        <p:nvSpPr>
          <p:cNvPr id="6" name="Marcador de texto 5"/>
          <p:cNvSpPr>
            <a:spLocks noGrp="1"/>
          </p:cNvSpPr>
          <p:nvPr>
            <p:ph type="body" idx="1"/>
          </p:nvPr>
        </p:nvSpPr>
        <p:spPr>
          <a:xfrm>
            <a:off x="580924" y="4515412"/>
            <a:ext cx="18942250" cy="5257238"/>
          </a:xfrm>
        </p:spPr>
        <p:txBody>
          <a:bodyPr/>
          <a:lstStyle/>
          <a:p>
            <a:pPr algn="just"/>
            <a:r>
              <a:rPr lang="es-ES" sz="4800" dirty="0">
                <a:latin typeface="Arial" panose="020B0604020202020204" pitchFamily="34" charset="0"/>
                <a:cs typeface="Arial" panose="020B0604020202020204" pitchFamily="34" charset="0"/>
              </a:rPr>
              <a:t>El Plan concibe las actividades en el año de la celebración de los 500 años, desde noviembre de 2018, y hasta diciembre de 2019.</a:t>
            </a:r>
          </a:p>
          <a:p>
            <a:pPr algn="just"/>
            <a:r>
              <a:rPr lang="es-ES" sz="4800" dirty="0">
                <a:latin typeface="Arial" panose="020B0604020202020204" pitchFamily="34" charset="0"/>
                <a:cs typeface="Arial" panose="020B0604020202020204" pitchFamily="34" charset="0"/>
              </a:rPr>
              <a:t>Se incorporan al Plan los eventos de los OACE y Ministerios que tienen como escenario a La Habana, de manera que existe un Plan único.</a:t>
            </a:r>
          </a:p>
          <a:p>
            <a:pPr algn="just"/>
            <a:r>
              <a:rPr lang="es-ES" sz="4800" dirty="0">
                <a:latin typeface="Arial" panose="020B0604020202020204" pitchFamily="34" charset="0"/>
                <a:cs typeface="Arial" panose="020B0604020202020204" pitchFamily="34" charset="0"/>
              </a:rPr>
              <a:t>Desde la Comisión se aseguran todas las actividades contempladas en el Plan.</a:t>
            </a:r>
          </a:p>
          <a:p>
            <a:pPr marL="0" indent="0">
              <a:buNone/>
            </a:pPr>
            <a:endParaRPr lang="es-ES" dirty="0"/>
          </a:p>
        </p:txBody>
      </p:sp>
      <p:pic>
        <p:nvPicPr>
          <p:cNvPr id="8" name="Imagen 7"/>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20104100" cy="2010410"/>
          </a:xfrm>
          <a:prstGeom prst="rect">
            <a:avLst/>
          </a:prstGeom>
        </p:spPr>
      </p:pic>
    </p:spTree>
    <p:extLst>
      <p:ext uri="{BB962C8B-B14F-4D97-AF65-F5344CB8AC3E}">
        <p14:creationId xmlns:p14="http://schemas.microsoft.com/office/powerpoint/2010/main" val="23834734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80924" y="2457450"/>
            <a:ext cx="18942250" cy="914400"/>
          </a:xfrm>
        </p:spPr>
        <p:txBody>
          <a:bodyPr/>
          <a:lstStyle/>
          <a:p>
            <a:pPr algn="ctr"/>
            <a:r>
              <a:rPr lang="es-ES" sz="3200" b="1" dirty="0">
                <a:latin typeface="Arial" panose="020B0604020202020204" pitchFamily="34" charset="0"/>
                <a:cs typeface="Arial" panose="020B0604020202020204" pitchFamily="34" charset="0"/>
              </a:rPr>
              <a:t>PLAN DE ACTIVIDADES</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Agosto 2019</a:t>
            </a:r>
          </a:p>
        </p:txBody>
      </p:sp>
      <p:sp>
        <p:nvSpPr>
          <p:cNvPr id="3" name="Marcador de texto 2"/>
          <p:cNvSpPr>
            <a:spLocks noGrp="1"/>
          </p:cNvSpPr>
          <p:nvPr>
            <p:ph type="body" idx="1"/>
          </p:nvPr>
        </p:nvSpPr>
        <p:spPr>
          <a:xfrm>
            <a:off x="580924" y="3524812"/>
            <a:ext cx="18942250" cy="6198280"/>
          </a:xfrm>
        </p:spPr>
        <p:txBody>
          <a:bodyPr/>
          <a:lstStyle/>
          <a:p>
            <a:pPr algn="just"/>
            <a:r>
              <a:rPr lang="es-ES" sz="3200" b="1" dirty="0">
                <a:latin typeface="Arial" panose="020B0604020202020204" pitchFamily="34" charset="0"/>
                <a:cs typeface="Arial" panose="020B0604020202020204" pitchFamily="34" charset="0"/>
              </a:rPr>
              <a:t>Concurso de composición “Juan </a:t>
            </a:r>
            <a:r>
              <a:rPr lang="es-ES" sz="3200" b="1" dirty="0" err="1">
                <a:latin typeface="Arial" panose="020B0604020202020204" pitchFamily="34" charset="0"/>
                <a:cs typeface="Arial" panose="020B0604020202020204" pitchFamily="34" charset="0"/>
              </a:rPr>
              <a:t>Arrondo</a:t>
            </a:r>
            <a:r>
              <a:rPr lang="es-ES" sz="3200" b="1" dirty="0">
                <a:latin typeface="Arial" panose="020B0604020202020204" pitchFamily="34" charset="0"/>
                <a:cs typeface="Arial" panose="020B0604020202020204" pitchFamily="34" charset="0"/>
              </a:rPr>
              <a:t>” </a:t>
            </a:r>
            <a:r>
              <a:rPr lang="es-ES" sz="3200" dirty="0">
                <a:latin typeface="Arial" panose="020B0604020202020204" pitchFamily="34" charset="0"/>
                <a:cs typeface="Arial" panose="020B0604020202020204" pitchFamily="34" charset="0"/>
              </a:rPr>
              <a:t>en Guanabacoa. Del 16 al 18 de agosto 2019. </a:t>
            </a:r>
          </a:p>
          <a:p>
            <a:pPr algn="just"/>
            <a:r>
              <a:rPr lang="es-ES" sz="3200" b="1" dirty="0">
                <a:solidFill>
                  <a:srgbClr val="FF0000"/>
                </a:solidFill>
                <a:latin typeface="Arial" panose="020B0604020202020204" pitchFamily="34" charset="0"/>
                <a:cs typeface="Arial" panose="020B0604020202020204" pitchFamily="34" charset="0"/>
              </a:rPr>
              <a:t>Fiestas en los barrios para celebrar el Aniversario de la FMC “La mujer…LO MÁS GRANDE”. </a:t>
            </a:r>
            <a:r>
              <a:rPr lang="es-ES" sz="3200" dirty="0">
                <a:latin typeface="Arial" panose="020B0604020202020204" pitchFamily="34" charset="0"/>
                <a:cs typeface="Arial" panose="020B0604020202020204" pitchFamily="34" charset="0"/>
              </a:rPr>
              <a:t>23 de agosto de 2019.</a:t>
            </a:r>
          </a:p>
          <a:p>
            <a:pPr algn="just"/>
            <a:r>
              <a:rPr lang="es-ES" sz="3200" b="1" dirty="0">
                <a:latin typeface="Arial" panose="020B0604020202020204" pitchFamily="34" charset="0"/>
                <a:cs typeface="Arial" panose="020B0604020202020204" pitchFamily="34" charset="0"/>
              </a:rPr>
              <a:t>Conciertos Cantarle a La Habana </a:t>
            </a:r>
            <a:r>
              <a:rPr lang="es-ES" sz="3200" dirty="0">
                <a:latin typeface="Arial" panose="020B0604020202020204" pitchFamily="34" charset="0"/>
                <a:cs typeface="Arial" panose="020B0604020202020204" pitchFamily="34" charset="0"/>
              </a:rPr>
              <a:t>liderados por Gerardo Alfonso. </a:t>
            </a:r>
          </a:p>
          <a:p>
            <a:pPr algn="just"/>
            <a:r>
              <a:rPr lang="es-ES" sz="3200" b="1" dirty="0">
                <a:latin typeface="Arial" panose="020B0604020202020204" pitchFamily="34" charset="0"/>
                <a:cs typeface="Arial" panose="020B0604020202020204" pitchFamily="34" charset="0"/>
              </a:rPr>
              <a:t>Con ciertos habaneros. </a:t>
            </a:r>
            <a:r>
              <a:rPr lang="es-ES" sz="3200" dirty="0">
                <a:latin typeface="Arial" panose="020B0604020202020204" pitchFamily="34" charset="0"/>
                <a:cs typeface="Arial" panose="020B0604020202020204" pitchFamily="34" charset="0"/>
              </a:rPr>
              <a:t>29 de agosto de 2019.</a:t>
            </a:r>
          </a:p>
          <a:p>
            <a:pPr algn="just"/>
            <a:r>
              <a:rPr lang="es-ES" sz="3200" b="1" dirty="0">
                <a:solidFill>
                  <a:srgbClr val="FF0000"/>
                </a:solidFill>
                <a:latin typeface="Arial" panose="020B0604020202020204" pitchFamily="34" charset="0"/>
                <a:cs typeface="Arial" panose="020B0604020202020204" pitchFamily="34" charset="0"/>
              </a:rPr>
              <a:t>Evento especial sobre bailes populares </a:t>
            </a:r>
            <a:r>
              <a:rPr lang="es-ES" sz="3200" dirty="0">
                <a:latin typeface="Arial" panose="020B0604020202020204" pitchFamily="34" charset="0"/>
                <a:cs typeface="Arial" panose="020B0604020202020204" pitchFamily="34" charset="0"/>
              </a:rPr>
              <a:t>con énfasis en el Casino, estimulando el concurso desde la base, parejas y ruedas que concluirá con la presentación simultánea de 500 parejas. </a:t>
            </a:r>
          </a:p>
          <a:p>
            <a:pPr marL="0" indent="0" algn="just">
              <a:buNone/>
            </a:pPr>
            <a:r>
              <a:rPr lang="es-ES" sz="3200" dirty="0">
                <a:latin typeface="Arial" panose="020B0604020202020204" pitchFamily="34" charset="0"/>
                <a:cs typeface="Arial" panose="020B0604020202020204" pitchFamily="34" charset="0"/>
              </a:rPr>
              <a:t>  - 3 de agosto; en las zonas de Consejos Populares.</a:t>
            </a:r>
          </a:p>
          <a:p>
            <a:pPr marL="0" indent="0" algn="just">
              <a:buNone/>
            </a:pPr>
            <a:r>
              <a:rPr lang="es-ES" sz="3200" dirty="0">
                <a:latin typeface="Arial" panose="020B0604020202020204" pitchFamily="34" charset="0"/>
                <a:cs typeface="Arial" panose="020B0604020202020204" pitchFamily="34" charset="0"/>
              </a:rPr>
              <a:t>  - 10 de agosto: en cada municipio.</a:t>
            </a:r>
          </a:p>
          <a:p>
            <a:pPr marL="0" indent="0" algn="just">
              <a:buNone/>
            </a:pPr>
            <a:r>
              <a:rPr lang="es-ES" sz="3200" dirty="0">
                <a:latin typeface="Arial" panose="020B0604020202020204" pitchFamily="34" charset="0"/>
                <a:cs typeface="Arial" panose="020B0604020202020204" pitchFamily="34" charset="0"/>
              </a:rPr>
              <a:t>  - 24 de agosto.</a:t>
            </a:r>
          </a:p>
          <a:p>
            <a:pPr marL="0" indent="0" algn="just">
              <a:buNone/>
            </a:pPr>
            <a:endParaRPr lang="es-ES" sz="3200" dirty="0">
              <a:latin typeface="Arial" panose="020B0604020202020204" pitchFamily="34" charset="0"/>
              <a:cs typeface="Arial" panose="020B0604020202020204" pitchFamily="34" charset="0"/>
            </a:endParaRPr>
          </a:p>
          <a:p>
            <a:pPr marL="0" indent="0" algn="just">
              <a:buNone/>
            </a:pPr>
            <a:endParaRPr lang="es-ES" sz="3200" dirty="0">
              <a:latin typeface="Arial" panose="020B0604020202020204" pitchFamily="34" charset="0"/>
              <a:cs typeface="Arial" panose="020B0604020202020204" pitchFamily="34" charset="0"/>
            </a:endParaRPr>
          </a:p>
        </p:txBody>
      </p:sp>
      <p:pic>
        <p:nvPicPr>
          <p:cNvPr id="5" name="Imagen 4"/>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20104100" cy="2010410"/>
          </a:xfrm>
          <a:prstGeom prst="rect">
            <a:avLst/>
          </a:prstGeom>
        </p:spPr>
      </p:pic>
    </p:spTree>
    <p:extLst>
      <p:ext uri="{BB962C8B-B14F-4D97-AF65-F5344CB8AC3E}">
        <p14:creationId xmlns:p14="http://schemas.microsoft.com/office/powerpoint/2010/main" val="40430115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80924" y="2457450"/>
            <a:ext cx="18942250" cy="914400"/>
          </a:xfrm>
        </p:spPr>
        <p:txBody>
          <a:bodyPr/>
          <a:lstStyle/>
          <a:p>
            <a:pPr algn="ctr"/>
            <a:r>
              <a:rPr lang="es-ES" sz="3200" b="1" dirty="0">
                <a:latin typeface="Arial" panose="020B0604020202020204" pitchFamily="34" charset="0"/>
                <a:cs typeface="Arial" panose="020B0604020202020204" pitchFamily="34" charset="0"/>
              </a:rPr>
              <a:t>PLAN DE ACTIVIDADES</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Agosto 2019</a:t>
            </a:r>
          </a:p>
        </p:txBody>
      </p:sp>
      <p:sp>
        <p:nvSpPr>
          <p:cNvPr id="3" name="Marcador de texto 2"/>
          <p:cNvSpPr>
            <a:spLocks noGrp="1"/>
          </p:cNvSpPr>
          <p:nvPr>
            <p:ph type="body" idx="1"/>
          </p:nvPr>
        </p:nvSpPr>
        <p:spPr>
          <a:xfrm>
            <a:off x="580924" y="3524812"/>
            <a:ext cx="18942250" cy="6198280"/>
          </a:xfrm>
        </p:spPr>
        <p:txBody>
          <a:bodyPr/>
          <a:lstStyle/>
          <a:p>
            <a:pPr algn="just"/>
            <a:r>
              <a:rPr lang="es-ES" sz="3200" b="1" dirty="0">
                <a:solidFill>
                  <a:srgbClr val="FF0000"/>
                </a:solidFill>
                <a:latin typeface="Arial" panose="020B0604020202020204" pitchFamily="34" charset="0"/>
                <a:cs typeface="Arial" panose="020B0604020202020204" pitchFamily="34" charset="0"/>
              </a:rPr>
              <a:t>“Carnaval Habanero a lo grande, </a:t>
            </a:r>
            <a:r>
              <a:rPr lang="es-ES" sz="3200" b="1" dirty="0" err="1">
                <a:solidFill>
                  <a:srgbClr val="FF0000"/>
                </a:solidFill>
                <a:latin typeface="Arial" panose="020B0604020202020204" pitchFamily="34" charset="0"/>
                <a:cs typeface="Arial" panose="020B0604020202020204" pitchFamily="34" charset="0"/>
              </a:rPr>
              <a:t>pa</a:t>
            </a:r>
            <a:r>
              <a:rPr lang="es-ES" sz="3200" b="1" dirty="0">
                <a:solidFill>
                  <a:srgbClr val="FF0000"/>
                </a:solidFill>
                <a:latin typeface="Arial" panose="020B0604020202020204" pitchFamily="34" charset="0"/>
                <a:cs typeface="Arial" panose="020B0604020202020204" pitchFamily="34" charset="0"/>
              </a:rPr>
              <a:t>´ 500”</a:t>
            </a:r>
            <a:r>
              <a:rPr lang="es-ES" sz="3200" dirty="0">
                <a:latin typeface="Arial" panose="020B0604020202020204" pitchFamily="34" charset="0"/>
                <a:cs typeface="Arial" panose="020B0604020202020204" pitchFamily="34" charset="0"/>
              </a:rPr>
              <a:t>con la integración de todas las instituciones provinciales y nacionales de la cultura, el Gobierno de la Capital y personalidades y directores artísticos experimentados. Segunda quincena de agosto de 2019 (a partir del 16).</a:t>
            </a:r>
          </a:p>
          <a:p>
            <a:pPr algn="just"/>
            <a:r>
              <a:rPr lang="es-ES" sz="3200" b="1" dirty="0">
                <a:latin typeface="Arial" panose="020B0604020202020204" pitchFamily="34" charset="0"/>
                <a:cs typeface="Arial" panose="020B0604020202020204" pitchFamily="34" charset="0"/>
              </a:rPr>
              <a:t>Celebración del Centenario del Sonero Mayor Benny Moré</a:t>
            </a:r>
            <a:r>
              <a:rPr lang="es-ES" sz="3200" dirty="0">
                <a:latin typeface="Arial" panose="020B0604020202020204" pitchFamily="34" charset="0"/>
                <a:cs typeface="Arial" panose="020B0604020202020204" pitchFamily="34" charset="0"/>
              </a:rPr>
              <a:t>, “Hoy como Ayer, el homenaje al Grande” en el Teatro América. 25 de Agosto de 2019.</a:t>
            </a:r>
          </a:p>
          <a:p>
            <a:pPr algn="just"/>
            <a:r>
              <a:rPr lang="es-ES" sz="3200" b="1" dirty="0">
                <a:solidFill>
                  <a:srgbClr val="FF0000"/>
                </a:solidFill>
                <a:latin typeface="Arial" panose="020B0604020202020204" pitchFamily="34" charset="0"/>
                <a:cs typeface="Arial" panose="020B0604020202020204" pitchFamily="34" charset="0"/>
              </a:rPr>
              <a:t>Clausura VI Edición Festival de Verano “Por más Música”. </a:t>
            </a:r>
            <a:r>
              <a:rPr lang="es-ES" sz="3200" dirty="0">
                <a:latin typeface="Arial" panose="020B0604020202020204" pitchFamily="34" charset="0"/>
                <a:cs typeface="Arial" panose="020B0604020202020204" pitchFamily="34" charset="0"/>
              </a:rPr>
              <a:t>Megaconcierto para todo el pueblo habanero con agrupación cubana de alta convocatoria y figura invitada internacional. 31 de agosto de 2019; Calle 23 y Malecón. </a:t>
            </a:r>
          </a:p>
          <a:p>
            <a:pPr algn="just"/>
            <a:r>
              <a:rPr lang="es-ES" sz="3200" b="1" dirty="0">
                <a:latin typeface="Arial" panose="020B0604020202020204" pitchFamily="34" charset="0"/>
                <a:cs typeface="Arial" panose="020B0604020202020204" pitchFamily="34" charset="0"/>
              </a:rPr>
              <a:t>Edición Especial de “Niños Guías del Patrimonio”. </a:t>
            </a:r>
            <a:r>
              <a:rPr lang="es-ES" sz="3200" dirty="0">
                <a:latin typeface="Arial" panose="020B0604020202020204" pitchFamily="34" charset="0"/>
                <a:cs typeface="Arial" panose="020B0604020202020204" pitchFamily="34" charset="0"/>
              </a:rPr>
              <a:t>Los niños guían al público en un recorrido de ciudad desde sus espacios fundacionales, mostrando su evolución y perspectiva de desarrollo. </a:t>
            </a:r>
          </a:p>
          <a:p>
            <a:pPr algn="just"/>
            <a:r>
              <a:rPr lang="es-ES" sz="3200" b="1" dirty="0">
                <a:solidFill>
                  <a:srgbClr val="FF0000"/>
                </a:solidFill>
                <a:latin typeface="Arial" panose="020B0604020202020204" pitchFamily="34" charset="0"/>
                <a:cs typeface="Arial" panose="020B0604020202020204" pitchFamily="34" charset="0"/>
              </a:rPr>
              <a:t>Gran Concierto con músicos cubanos que le han cantado a La Habana</a:t>
            </a:r>
            <a:r>
              <a:rPr lang="es-ES" sz="3200" dirty="0">
                <a:latin typeface="Arial" panose="020B0604020202020204" pitchFamily="34" charset="0"/>
                <a:cs typeface="Arial" panose="020B0604020202020204" pitchFamily="34" charset="0"/>
              </a:rPr>
              <a:t>. 1ro. de septiembre de 2019, 7:00pm; Plaza Vieja.</a:t>
            </a:r>
          </a:p>
        </p:txBody>
      </p:sp>
      <p:pic>
        <p:nvPicPr>
          <p:cNvPr id="5" name="Imagen 4"/>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20104100" cy="2010410"/>
          </a:xfrm>
          <a:prstGeom prst="rect">
            <a:avLst/>
          </a:prstGeom>
        </p:spPr>
      </p:pic>
    </p:spTree>
    <p:extLst>
      <p:ext uri="{BB962C8B-B14F-4D97-AF65-F5344CB8AC3E}">
        <p14:creationId xmlns:p14="http://schemas.microsoft.com/office/powerpoint/2010/main" val="3204763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80924" y="2457450"/>
            <a:ext cx="18942250" cy="914400"/>
          </a:xfrm>
        </p:spPr>
        <p:txBody>
          <a:bodyPr/>
          <a:lstStyle/>
          <a:p>
            <a:pPr algn="ctr"/>
            <a:r>
              <a:rPr lang="es-ES" sz="3200" b="1" dirty="0">
                <a:latin typeface="Arial" panose="020B0604020202020204" pitchFamily="34" charset="0"/>
                <a:cs typeface="Arial" panose="020B0604020202020204" pitchFamily="34" charset="0"/>
              </a:rPr>
              <a:t>PLAN DE ACTIVIDADES</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Agosto 2019</a:t>
            </a:r>
          </a:p>
        </p:txBody>
      </p:sp>
      <p:sp>
        <p:nvSpPr>
          <p:cNvPr id="3" name="Marcador de texto 2"/>
          <p:cNvSpPr>
            <a:spLocks noGrp="1"/>
          </p:cNvSpPr>
          <p:nvPr>
            <p:ph type="body" idx="1"/>
          </p:nvPr>
        </p:nvSpPr>
        <p:spPr>
          <a:xfrm>
            <a:off x="580924" y="3524812"/>
            <a:ext cx="18942250" cy="6198280"/>
          </a:xfrm>
        </p:spPr>
        <p:txBody>
          <a:bodyPr/>
          <a:lstStyle/>
          <a:p>
            <a:pPr algn="just"/>
            <a:r>
              <a:rPr lang="es-ES" sz="3200" b="1" dirty="0">
                <a:solidFill>
                  <a:srgbClr val="FF0000"/>
                </a:solidFill>
                <a:latin typeface="Arial" panose="020B0604020202020204" pitchFamily="34" charset="0"/>
                <a:cs typeface="Arial" panose="020B0604020202020204" pitchFamily="34" charset="0"/>
              </a:rPr>
              <a:t>Juego Inaugural de Industriales de la 59 Serie Nacional de Beisbol</a:t>
            </a:r>
            <a:r>
              <a:rPr lang="es-ES" sz="3200" dirty="0">
                <a:latin typeface="Arial" panose="020B0604020202020204" pitchFamily="34" charset="0"/>
                <a:cs typeface="Arial" panose="020B0604020202020204" pitchFamily="34" charset="0"/>
              </a:rPr>
              <a:t>. 5-6 de agosto de 2019; 7:15pm; Estadio Latinoamericano.</a:t>
            </a:r>
          </a:p>
          <a:p>
            <a:pPr algn="just"/>
            <a:r>
              <a:rPr lang="es-ES" sz="3200" b="1" dirty="0" err="1">
                <a:latin typeface="Arial" panose="020B0604020202020204" pitchFamily="34" charset="0"/>
                <a:cs typeface="Arial" panose="020B0604020202020204" pitchFamily="34" charset="0"/>
              </a:rPr>
              <a:t>Cubaila</a:t>
            </a:r>
            <a:r>
              <a:rPr lang="es-ES" sz="3200" b="1" dirty="0">
                <a:latin typeface="Arial" panose="020B0604020202020204" pitchFamily="34" charset="0"/>
                <a:cs typeface="Arial" panose="020B0604020202020204" pitchFamily="34" charset="0"/>
              </a:rPr>
              <a:t> 2019</a:t>
            </a:r>
            <a:r>
              <a:rPr lang="es-ES" sz="3200" dirty="0">
                <a:latin typeface="Arial" panose="020B0604020202020204" pitchFamily="34" charset="0"/>
                <a:cs typeface="Arial" panose="020B0604020202020204" pitchFamily="34" charset="0"/>
              </a:rPr>
              <a:t>. </a:t>
            </a:r>
          </a:p>
        </p:txBody>
      </p:sp>
      <p:pic>
        <p:nvPicPr>
          <p:cNvPr id="5" name="Imagen 4"/>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20104100" cy="2010410"/>
          </a:xfrm>
          <a:prstGeom prst="rect">
            <a:avLst/>
          </a:prstGeom>
        </p:spPr>
      </p:pic>
    </p:spTree>
    <p:extLst>
      <p:ext uri="{BB962C8B-B14F-4D97-AF65-F5344CB8AC3E}">
        <p14:creationId xmlns:p14="http://schemas.microsoft.com/office/powerpoint/2010/main" val="12373648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80924" y="2457450"/>
            <a:ext cx="18942250" cy="914400"/>
          </a:xfrm>
        </p:spPr>
        <p:txBody>
          <a:bodyPr/>
          <a:lstStyle/>
          <a:p>
            <a:pPr algn="ctr"/>
            <a:r>
              <a:rPr lang="es-ES" sz="3200" b="1" dirty="0">
                <a:latin typeface="Arial" panose="020B0604020202020204" pitchFamily="34" charset="0"/>
                <a:cs typeface="Arial" panose="020B0604020202020204" pitchFamily="34" charset="0"/>
              </a:rPr>
              <a:t>PLAN DE ACTIVIDADES</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Septiembre 2019</a:t>
            </a:r>
          </a:p>
        </p:txBody>
      </p:sp>
      <p:sp>
        <p:nvSpPr>
          <p:cNvPr id="3" name="Marcador de texto 2"/>
          <p:cNvSpPr>
            <a:spLocks noGrp="1"/>
          </p:cNvSpPr>
          <p:nvPr>
            <p:ph type="body" idx="1"/>
          </p:nvPr>
        </p:nvSpPr>
        <p:spPr>
          <a:xfrm>
            <a:off x="580924" y="3524812"/>
            <a:ext cx="18942250" cy="6198280"/>
          </a:xfrm>
        </p:spPr>
        <p:txBody>
          <a:bodyPr/>
          <a:lstStyle/>
          <a:p>
            <a:pPr algn="just"/>
            <a:r>
              <a:rPr lang="es-ES" sz="3200" b="1" dirty="0">
                <a:solidFill>
                  <a:srgbClr val="FF0000"/>
                </a:solidFill>
                <a:latin typeface="Arial" panose="020B0604020202020204" pitchFamily="34" charset="0"/>
                <a:cs typeface="Arial" panose="020B0604020202020204" pitchFamily="34" charset="0"/>
              </a:rPr>
              <a:t>Entrega del material escolar gastable del curso 2019-2020 para estudiantes y docentes, con el logotipo del 500 de La Habana</a:t>
            </a:r>
            <a:r>
              <a:rPr lang="es-ES" sz="3200" b="1" dirty="0">
                <a:latin typeface="Arial" panose="020B0604020202020204" pitchFamily="34" charset="0"/>
                <a:cs typeface="Arial" panose="020B0604020202020204" pitchFamily="34" charset="0"/>
              </a:rPr>
              <a:t>. </a:t>
            </a:r>
            <a:r>
              <a:rPr lang="es-ES" sz="3200" dirty="0">
                <a:latin typeface="Arial" panose="020B0604020202020204" pitchFamily="34" charset="0"/>
                <a:cs typeface="Arial" panose="020B0604020202020204" pitchFamily="34" charset="0"/>
              </a:rPr>
              <a:t>2 de septiembre de 2019.</a:t>
            </a:r>
            <a:endParaRPr lang="es-ES" sz="3200" b="1" dirty="0">
              <a:latin typeface="Arial" panose="020B0604020202020204" pitchFamily="34" charset="0"/>
              <a:cs typeface="Arial" panose="020B0604020202020204" pitchFamily="34" charset="0"/>
            </a:endParaRPr>
          </a:p>
          <a:p>
            <a:pPr algn="just"/>
            <a:r>
              <a:rPr lang="es-ES" sz="3200" b="1" dirty="0">
                <a:latin typeface="Arial" panose="020B0604020202020204" pitchFamily="34" charset="0"/>
                <a:cs typeface="Arial" panose="020B0604020202020204" pitchFamily="34" charset="0"/>
              </a:rPr>
              <a:t>Carnavales de La Lisa</a:t>
            </a:r>
            <a:r>
              <a:rPr lang="es-ES" sz="3200" dirty="0">
                <a:latin typeface="Arial" panose="020B0604020202020204" pitchFamily="34" charset="0"/>
                <a:cs typeface="Arial" panose="020B0604020202020204" pitchFamily="34" charset="0"/>
              </a:rPr>
              <a:t>. Del 14 al 16 de septiembre de 2019. </a:t>
            </a:r>
          </a:p>
          <a:p>
            <a:pPr algn="just"/>
            <a:r>
              <a:rPr lang="es-ES" sz="3200" b="1" dirty="0">
                <a:solidFill>
                  <a:srgbClr val="FF0000"/>
                </a:solidFill>
                <a:latin typeface="Arial" panose="020B0604020202020204" pitchFamily="34" charset="0"/>
                <a:cs typeface="Arial" panose="020B0604020202020204" pitchFamily="34" charset="0"/>
              </a:rPr>
              <a:t>Fiestas en los barrios esperando el Aniversario de los CDR “En mi Comité hago LO MÁS GRANDE”. </a:t>
            </a:r>
            <a:r>
              <a:rPr lang="es-ES" sz="3200" dirty="0">
                <a:latin typeface="Arial" panose="020B0604020202020204" pitchFamily="34" charset="0"/>
                <a:cs typeface="Arial" panose="020B0604020202020204" pitchFamily="34" charset="0"/>
              </a:rPr>
              <a:t>27 de Septiembre de 2019. </a:t>
            </a:r>
          </a:p>
          <a:p>
            <a:pPr algn="just"/>
            <a:r>
              <a:rPr lang="es-ES" sz="3200" dirty="0">
                <a:latin typeface="Arial" panose="020B0604020202020204" pitchFamily="34" charset="0"/>
                <a:cs typeface="Arial" panose="020B0604020202020204" pitchFamily="34" charset="0"/>
              </a:rPr>
              <a:t> </a:t>
            </a:r>
            <a:r>
              <a:rPr lang="es-ES" sz="3200" b="1" dirty="0">
                <a:latin typeface="Arial" panose="020B0604020202020204" pitchFamily="34" charset="0"/>
                <a:cs typeface="Arial" panose="020B0604020202020204" pitchFamily="34" charset="0"/>
              </a:rPr>
              <a:t>Conciertos Cantarle a La Habana </a:t>
            </a:r>
            <a:r>
              <a:rPr lang="es-ES" sz="3200" dirty="0">
                <a:latin typeface="Arial" panose="020B0604020202020204" pitchFamily="34" charset="0"/>
                <a:cs typeface="Arial" panose="020B0604020202020204" pitchFamily="34" charset="0"/>
              </a:rPr>
              <a:t>liderados por Gerardo Alfonso. </a:t>
            </a:r>
          </a:p>
          <a:p>
            <a:pPr algn="just"/>
            <a:r>
              <a:rPr lang="es-ES" sz="3200" b="1" dirty="0">
                <a:latin typeface="Arial" panose="020B0604020202020204" pitchFamily="34" charset="0"/>
                <a:cs typeface="Arial" panose="020B0604020202020204" pitchFamily="34" charset="0"/>
              </a:rPr>
              <a:t>Con ciertos habaneros</a:t>
            </a:r>
            <a:r>
              <a:rPr lang="es-ES" sz="3200" dirty="0">
                <a:latin typeface="Arial" panose="020B0604020202020204" pitchFamily="34" charset="0"/>
                <a:cs typeface="Arial" panose="020B0604020202020204" pitchFamily="34" charset="0"/>
              </a:rPr>
              <a:t>. 26 de septiembre de 2019.</a:t>
            </a:r>
          </a:p>
          <a:p>
            <a:pPr algn="just"/>
            <a:r>
              <a:rPr lang="es-ES" sz="3200" b="1" dirty="0">
                <a:latin typeface="Arial" panose="020B0604020202020204" pitchFamily="34" charset="0"/>
                <a:cs typeface="Arial" panose="020B0604020202020204" pitchFamily="34" charset="0"/>
              </a:rPr>
              <a:t>Premiación del Concurso Fotográfico “La Habana y sus protagonistas”. </a:t>
            </a:r>
            <a:r>
              <a:rPr lang="es-ES" sz="3200" dirty="0">
                <a:latin typeface="Arial" panose="020B0604020202020204" pitchFamily="34" charset="0"/>
                <a:cs typeface="Arial" panose="020B0604020202020204" pitchFamily="34" charset="0"/>
              </a:rPr>
              <a:t>28 de septiembre de 2019. </a:t>
            </a:r>
          </a:p>
          <a:p>
            <a:pPr algn="just"/>
            <a:endParaRPr lang="es-ES" sz="3200" dirty="0">
              <a:latin typeface="Arial" panose="020B0604020202020204" pitchFamily="34" charset="0"/>
              <a:cs typeface="Arial" panose="020B0604020202020204" pitchFamily="34" charset="0"/>
            </a:endParaRPr>
          </a:p>
          <a:p>
            <a:pPr algn="just"/>
            <a:endParaRPr lang="es-ES" sz="3200" dirty="0">
              <a:latin typeface="Arial" panose="020B0604020202020204" pitchFamily="34" charset="0"/>
              <a:cs typeface="Arial" panose="020B0604020202020204" pitchFamily="34" charset="0"/>
            </a:endParaRPr>
          </a:p>
        </p:txBody>
      </p:sp>
      <p:pic>
        <p:nvPicPr>
          <p:cNvPr id="5" name="Imagen 4"/>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20104100" cy="2010410"/>
          </a:xfrm>
          <a:prstGeom prst="rect">
            <a:avLst/>
          </a:prstGeom>
        </p:spPr>
      </p:pic>
    </p:spTree>
    <p:extLst>
      <p:ext uri="{BB962C8B-B14F-4D97-AF65-F5344CB8AC3E}">
        <p14:creationId xmlns:p14="http://schemas.microsoft.com/office/powerpoint/2010/main" val="22458896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80924" y="2457450"/>
            <a:ext cx="18942250" cy="914400"/>
          </a:xfrm>
        </p:spPr>
        <p:txBody>
          <a:bodyPr/>
          <a:lstStyle/>
          <a:p>
            <a:pPr algn="ctr"/>
            <a:r>
              <a:rPr lang="es-ES" sz="3200" b="1" dirty="0">
                <a:latin typeface="Arial" panose="020B0604020202020204" pitchFamily="34" charset="0"/>
                <a:cs typeface="Arial" panose="020B0604020202020204" pitchFamily="34" charset="0"/>
              </a:rPr>
              <a:t>PLAN DE ACTIVIDADES</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Octubre 2019</a:t>
            </a:r>
          </a:p>
        </p:txBody>
      </p:sp>
      <p:sp>
        <p:nvSpPr>
          <p:cNvPr id="3" name="Marcador de texto 2"/>
          <p:cNvSpPr>
            <a:spLocks noGrp="1"/>
          </p:cNvSpPr>
          <p:nvPr>
            <p:ph type="body" idx="1"/>
          </p:nvPr>
        </p:nvSpPr>
        <p:spPr>
          <a:xfrm>
            <a:off x="580924" y="3524812"/>
            <a:ext cx="18942250" cy="6198280"/>
          </a:xfrm>
        </p:spPr>
        <p:txBody>
          <a:bodyPr/>
          <a:lstStyle/>
          <a:p>
            <a:pPr algn="just"/>
            <a:r>
              <a:rPr lang="es-ES" sz="3200" b="1" dirty="0">
                <a:solidFill>
                  <a:srgbClr val="FF0000"/>
                </a:solidFill>
                <a:latin typeface="Arial" panose="020B0604020202020204" pitchFamily="34" charset="0"/>
                <a:cs typeface="Arial" panose="020B0604020202020204" pitchFamily="34" charset="0"/>
              </a:rPr>
              <a:t>“Galiano a lo grande”</a:t>
            </a:r>
            <a:r>
              <a:rPr lang="es-ES" sz="3200" b="1" dirty="0">
                <a:latin typeface="Arial" panose="020B0604020202020204" pitchFamily="34" charset="0"/>
                <a:cs typeface="Arial" panose="020B0604020202020204" pitchFamily="34" charset="0"/>
              </a:rPr>
              <a:t>: </a:t>
            </a:r>
            <a:r>
              <a:rPr lang="es-ES" sz="3200" dirty="0">
                <a:latin typeface="Arial" panose="020B0604020202020204" pitchFamily="34" charset="0"/>
                <a:cs typeface="Arial" panose="020B0604020202020204" pitchFamily="34" charset="0"/>
              </a:rPr>
              <a:t>Día de la Cultura Cubana. Entrega del Reconocimiento “Gitana Tropical” a familias seleccionadas por su aporte a la cultura de la ciudad. Festival de la Cultura </a:t>
            </a:r>
            <a:r>
              <a:rPr lang="es-ES" sz="3200">
                <a:latin typeface="Arial" panose="020B0604020202020204" pitchFamily="34" charset="0"/>
                <a:cs typeface="Arial" panose="020B0604020202020204" pitchFamily="34" charset="0"/>
              </a:rPr>
              <a:t>Culinaria por el Día de la Cocina Cubana. </a:t>
            </a:r>
            <a:r>
              <a:rPr lang="es-ES" sz="3200" dirty="0">
                <a:latin typeface="Arial" panose="020B0604020202020204" pitchFamily="34" charset="0"/>
                <a:cs typeface="Arial" panose="020B0604020202020204" pitchFamily="34" charset="0"/>
              </a:rPr>
              <a:t>20 de octubre de 2019. </a:t>
            </a:r>
          </a:p>
          <a:p>
            <a:pPr algn="just"/>
            <a:r>
              <a:rPr lang="es-ES" sz="3200" b="1" dirty="0">
                <a:latin typeface="Arial" panose="020B0604020202020204" pitchFamily="34" charset="0"/>
                <a:cs typeface="Arial" panose="020B0604020202020204" pitchFamily="34" charset="0"/>
              </a:rPr>
              <a:t>Simposio de Museología Francisco Fina García</a:t>
            </a:r>
            <a:r>
              <a:rPr lang="es-ES" sz="3200" dirty="0">
                <a:latin typeface="Arial" panose="020B0604020202020204" pitchFamily="34" charset="0"/>
                <a:cs typeface="Arial" panose="020B0604020202020204" pitchFamily="34" charset="0"/>
              </a:rPr>
              <a:t>. 26 y 27 de octubre 2019. </a:t>
            </a:r>
          </a:p>
          <a:p>
            <a:pPr algn="just"/>
            <a:r>
              <a:rPr lang="es-ES" sz="3200" b="1" dirty="0">
                <a:latin typeface="Arial" panose="020B0604020202020204" pitchFamily="34" charset="0"/>
                <a:cs typeface="Arial" panose="020B0604020202020204" pitchFamily="34" charset="0"/>
              </a:rPr>
              <a:t>Exposición del Concurso Fotográfico “La Habana y sus protagonistas”</a:t>
            </a:r>
            <a:r>
              <a:rPr lang="es-ES" sz="3200" dirty="0">
                <a:latin typeface="Arial" panose="020B0604020202020204" pitchFamily="34" charset="0"/>
                <a:cs typeface="Arial" panose="020B0604020202020204" pitchFamily="34" charset="0"/>
              </a:rPr>
              <a:t>. Octubre y Noviembre de 2019. </a:t>
            </a:r>
          </a:p>
          <a:p>
            <a:pPr algn="just"/>
            <a:r>
              <a:rPr lang="es-ES" sz="3200" b="1" dirty="0">
                <a:latin typeface="Arial" panose="020B0604020202020204" pitchFamily="34" charset="0"/>
                <a:cs typeface="Arial" panose="020B0604020202020204" pitchFamily="34" charset="0"/>
              </a:rPr>
              <a:t>Conciertos Cantarle a La Habana </a:t>
            </a:r>
            <a:r>
              <a:rPr lang="es-ES" sz="3200" dirty="0">
                <a:latin typeface="Arial" panose="020B0604020202020204" pitchFamily="34" charset="0"/>
                <a:cs typeface="Arial" panose="020B0604020202020204" pitchFamily="34" charset="0"/>
              </a:rPr>
              <a:t>liderados por Gerardo Alfonso. </a:t>
            </a:r>
          </a:p>
          <a:p>
            <a:pPr algn="just"/>
            <a:r>
              <a:rPr lang="es-ES" sz="3200" b="1" dirty="0">
                <a:latin typeface="Arial" panose="020B0604020202020204" pitchFamily="34" charset="0"/>
                <a:cs typeface="Arial" panose="020B0604020202020204" pitchFamily="34" charset="0"/>
              </a:rPr>
              <a:t>Con ciertos habaneros</a:t>
            </a:r>
            <a:r>
              <a:rPr lang="es-ES" sz="3200" dirty="0">
                <a:latin typeface="Arial" panose="020B0604020202020204" pitchFamily="34" charset="0"/>
                <a:cs typeface="Arial" panose="020B0604020202020204" pitchFamily="34" charset="0"/>
              </a:rPr>
              <a:t>. 31 de octubre de 2019.</a:t>
            </a:r>
          </a:p>
          <a:p>
            <a:pPr algn="just"/>
            <a:r>
              <a:rPr lang="es-ES" sz="3200" b="1" dirty="0">
                <a:latin typeface="Arial" panose="020B0604020202020204" pitchFamily="34" charset="0"/>
                <a:cs typeface="Arial" panose="020B0604020202020204" pitchFamily="34" charset="0"/>
              </a:rPr>
              <a:t>Premiación del Concurso Literario “Una Habana que sueña”, </a:t>
            </a:r>
            <a:r>
              <a:rPr lang="es-ES" sz="3200" dirty="0">
                <a:latin typeface="Arial" panose="020B0604020202020204" pitchFamily="34" charset="0"/>
                <a:cs typeface="Arial" panose="020B0604020202020204" pitchFamily="34" charset="0"/>
              </a:rPr>
              <a:t>auspiciado por el Centro Provincial del Libro y la Literatura.</a:t>
            </a:r>
          </a:p>
          <a:p>
            <a:pPr algn="just"/>
            <a:r>
              <a:rPr lang="es-ES" sz="3200" b="1" dirty="0">
                <a:latin typeface="Arial" panose="020B0604020202020204" pitchFamily="34" charset="0"/>
                <a:cs typeface="Arial" panose="020B0604020202020204" pitchFamily="34" charset="0"/>
              </a:rPr>
              <a:t>Carnavales de La Habana del Este: </a:t>
            </a:r>
            <a:r>
              <a:rPr lang="es-ES" sz="3200" dirty="0">
                <a:latin typeface="Arial" panose="020B0604020202020204" pitchFamily="34" charset="0"/>
                <a:cs typeface="Arial" panose="020B0604020202020204" pitchFamily="34" charset="0"/>
              </a:rPr>
              <a:t>del 18 al 21 de octubre de 2019.</a:t>
            </a:r>
            <a:endParaRPr lang="es-ES" sz="3200" b="1" dirty="0">
              <a:latin typeface="Arial" panose="020B0604020202020204" pitchFamily="34" charset="0"/>
              <a:cs typeface="Arial" panose="020B0604020202020204" pitchFamily="34" charset="0"/>
            </a:endParaRPr>
          </a:p>
        </p:txBody>
      </p:sp>
      <p:pic>
        <p:nvPicPr>
          <p:cNvPr id="5" name="Imagen 4"/>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20104100" cy="2010410"/>
          </a:xfrm>
          <a:prstGeom prst="rect">
            <a:avLst/>
          </a:prstGeom>
        </p:spPr>
      </p:pic>
    </p:spTree>
    <p:extLst>
      <p:ext uri="{BB962C8B-B14F-4D97-AF65-F5344CB8AC3E}">
        <p14:creationId xmlns:p14="http://schemas.microsoft.com/office/powerpoint/2010/main" val="24396798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80924" y="2457450"/>
            <a:ext cx="18942250" cy="914400"/>
          </a:xfrm>
        </p:spPr>
        <p:txBody>
          <a:bodyPr/>
          <a:lstStyle/>
          <a:p>
            <a:pPr algn="ctr"/>
            <a:r>
              <a:rPr lang="es-ES" sz="3200" b="1" dirty="0">
                <a:latin typeface="Arial" panose="020B0604020202020204" pitchFamily="34" charset="0"/>
                <a:cs typeface="Arial" panose="020B0604020202020204" pitchFamily="34" charset="0"/>
              </a:rPr>
              <a:t>PLAN DE ACTIVIDADES</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Octubre 2019</a:t>
            </a:r>
          </a:p>
        </p:txBody>
      </p:sp>
      <p:sp>
        <p:nvSpPr>
          <p:cNvPr id="3" name="Marcador de texto 2"/>
          <p:cNvSpPr>
            <a:spLocks noGrp="1"/>
          </p:cNvSpPr>
          <p:nvPr>
            <p:ph type="body" idx="1"/>
          </p:nvPr>
        </p:nvSpPr>
        <p:spPr>
          <a:xfrm>
            <a:off x="580924" y="3524812"/>
            <a:ext cx="18942250" cy="6198280"/>
          </a:xfrm>
        </p:spPr>
        <p:txBody>
          <a:bodyPr/>
          <a:lstStyle/>
          <a:p>
            <a:pPr lvl="0" algn="just"/>
            <a:r>
              <a:rPr lang="es-ES" sz="3200" b="1" dirty="0">
                <a:solidFill>
                  <a:srgbClr val="FF0000"/>
                </a:solidFill>
                <a:latin typeface="Arial" panose="020B0604020202020204" pitchFamily="34" charset="0"/>
                <a:cs typeface="Arial" panose="020B0604020202020204" pitchFamily="34" charset="0"/>
              </a:rPr>
              <a:t>La Ruta del </a:t>
            </a:r>
            <a:r>
              <a:rPr lang="es-ES" sz="3200" b="1" dirty="0" err="1">
                <a:solidFill>
                  <a:srgbClr val="FF0000"/>
                </a:solidFill>
                <a:latin typeface="Arial" panose="020B0604020202020204" pitchFamily="34" charset="0"/>
                <a:cs typeface="Arial" panose="020B0604020202020204" pitchFamily="34" charset="0"/>
              </a:rPr>
              <a:t>Ché</a:t>
            </a:r>
            <a:r>
              <a:rPr lang="es-ES" sz="3200" b="1" dirty="0">
                <a:solidFill>
                  <a:srgbClr val="FF0000"/>
                </a:solidFill>
                <a:latin typeface="Arial" panose="020B0604020202020204" pitchFamily="34" charset="0"/>
                <a:cs typeface="Arial" panose="020B0604020202020204" pitchFamily="34" charset="0"/>
              </a:rPr>
              <a:t> y Camilo en La Habana</a:t>
            </a:r>
            <a:r>
              <a:rPr lang="es-ES" sz="3200" dirty="0">
                <a:solidFill>
                  <a:prstClr val="black"/>
                </a:solidFill>
                <a:latin typeface="Arial" panose="020B0604020202020204" pitchFamily="34" charset="0"/>
                <a:cs typeface="Arial" panose="020B0604020202020204" pitchFamily="34" charset="0"/>
              </a:rPr>
              <a:t>. La OPJM, la FEEM, la FEU y la UJC seleccionarán 52 niños y 60 jóvenes para recorrer sitios marcados por estos dos insignes patriotas. Sábado 26 de octubre de 2019; desde las 10:00am.</a:t>
            </a:r>
          </a:p>
          <a:p>
            <a:pPr lvl="0" algn="just"/>
            <a:r>
              <a:rPr lang="es-ES" sz="3200" b="1" dirty="0">
                <a:solidFill>
                  <a:prstClr val="black"/>
                </a:solidFill>
                <a:latin typeface="Arial" panose="020B0604020202020204" pitchFamily="34" charset="0"/>
                <a:cs typeface="Arial" panose="020B0604020202020204" pitchFamily="34" charset="0"/>
              </a:rPr>
              <a:t>Carrera emblemática del 10 de Octubre</a:t>
            </a:r>
            <a:r>
              <a:rPr lang="es-ES" sz="3200" dirty="0">
                <a:solidFill>
                  <a:prstClr val="black"/>
                </a:solidFill>
                <a:latin typeface="Arial" panose="020B0604020202020204" pitchFamily="34" charset="0"/>
                <a:cs typeface="Arial" panose="020B0604020202020204" pitchFamily="34" charset="0"/>
              </a:rPr>
              <a:t>. 10 de octubre de 2019; en el municipio Diez de Octubre.</a:t>
            </a:r>
          </a:p>
          <a:p>
            <a:pPr lvl="0" algn="just"/>
            <a:r>
              <a:rPr lang="es-ES" sz="3200" b="1" dirty="0">
                <a:solidFill>
                  <a:prstClr val="black"/>
                </a:solidFill>
                <a:latin typeface="Arial" panose="020B0604020202020204" pitchFamily="34" charset="0"/>
                <a:cs typeface="Arial" panose="020B0604020202020204" pitchFamily="34" charset="0"/>
              </a:rPr>
              <a:t>Regata por el litoral habanero</a:t>
            </a:r>
            <a:r>
              <a:rPr lang="es-ES" sz="3200" dirty="0">
                <a:solidFill>
                  <a:prstClr val="black"/>
                </a:solidFill>
                <a:latin typeface="Arial" panose="020B0604020202020204" pitchFamily="34" charset="0"/>
                <a:cs typeface="Arial" panose="020B0604020202020204" pitchFamily="34" charset="0"/>
              </a:rPr>
              <a:t>. 13 de octubre de 2019; 10:00am.</a:t>
            </a:r>
          </a:p>
          <a:p>
            <a:pPr algn="just"/>
            <a:r>
              <a:rPr lang="es-ES" sz="3200" b="1" dirty="0">
                <a:latin typeface="Arial" panose="020B0604020202020204" pitchFamily="34" charset="0"/>
                <a:cs typeface="Arial" panose="020B0604020202020204" pitchFamily="34" charset="0"/>
              </a:rPr>
              <a:t>Gran Fondo Tour Cuba de Ciclismo</a:t>
            </a:r>
            <a:r>
              <a:rPr lang="es-ES" sz="3200" dirty="0">
                <a:latin typeface="Arial" panose="020B0604020202020204" pitchFamily="34" charset="0"/>
                <a:cs typeface="Arial" panose="020B0604020202020204" pitchFamily="34" charset="0"/>
              </a:rPr>
              <a:t>.</a:t>
            </a:r>
          </a:p>
          <a:p>
            <a:pPr algn="just"/>
            <a:r>
              <a:rPr lang="es-ES" sz="3200" b="1" dirty="0">
                <a:solidFill>
                  <a:srgbClr val="FF0000"/>
                </a:solidFill>
                <a:latin typeface="Arial" panose="020B0604020202020204" pitchFamily="34" charset="0"/>
                <a:cs typeface="Arial" panose="020B0604020202020204" pitchFamily="34" charset="0"/>
              </a:rPr>
              <a:t>Juego de las Estrellas de la 50 Serie Nacional de Beisbol</a:t>
            </a:r>
            <a:r>
              <a:rPr lang="es-ES" sz="3200" dirty="0">
                <a:latin typeface="Arial" panose="020B0604020202020204" pitchFamily="34" charset="0"/>
                <a:cs typeface="Arial" panose="020B0604020202020204" pitchFamily="34" charset="0"/>
              </a:rPr>
              <a:t>. 20 y 21 de octubre de 2019; Estadio Latinoamericano.</a:t>
            </a:r>
          </a:p>
          <a:p>
            <a:pPr algn="just"/>
            <a:r>
              <a:rPr lang="es-ES" sz="3200" b="1" dirty="0">
                <a:solidFill>
                  <a:srgbClr val="FF0000"/>
                </a:solidFill>
                <a:latin typeface="Arial" panose="020B0604020202020204" pitchFamily="34" charset="0"/>
                <a:cs typeface="Arial" panose="020B0604020202020204" pitchFamily="34" charset="0"/>
              </a:rPr>
              <a:t>Jornadas de Trabajo Voluntario</a:t>
            </a:r>
            <a:r>
              <a:rPr lang="es-ES" sz="3200" dirty="0">
                <a:latin typeface="Arial" panose="020B0604020202020204" pitchFamily="34" charset="0"/>
                <a:cs typeface="Arial" panose="020B0604020202020204" pitchFamily="34" charset="0"/>
              </a:rPr>
              <a:t>:</a:t>
            </a:r>
          </a:p>
          <a:p>
            <a:pPr marL="0" indent="0" algn="just">
              <a:buNone/>
            </a:pPr>
            <a:r>
              <a:rPr lang="es-ES" sz="3200" dirty="0">
                <a:latin typeface="Arial" panose="020B0604020202020204" pitchFamily="34" charset="0"/>
                <a:cs typeface="Arial" panose="020B0604020202020204" pitchFamily="34" charset="0"/>
              </a:rPr>
              <a:t>  - En los barrios: 13 de octubre de 2019; de 8:00am a 1:00pm.</a:t>
            </a:r>
          </a:p>
          <a:p>
            <a:pPr marL="0" indent="0" algn="just">
              <a:buNone/>
            </a:pPr>
            <a:r>
              <a:rPr lang="es-ES" sz="3200" dirty="0">
                <a:latin typeface="Arial" panose="020B0604020202020204" pitchFamily="34" charset="0"/>
                <a:cs typeface="Arial" panose="020B0604020202020204" pitchFamily="34" charset="0"/>
              </a:rPr>
              <a:t>  - En los centros laborales: 23 de octubre de 2019; de 4:00pm a 9:00pm.</a:t>
            </a:r>
          </a:p>
        </p:txBody>
      </p:sp>
      <p:pic>
        <p:nvPicPr>
          <p:cNvPr id="5" name="Imagen 4"/>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20104100" cy="2010410"/>
          </a:xfrm>
          <a:prstGeom prst="rect">
            <a:avLst/>
          </a:prstGeom>
        </p:spPr>
      </p:pic>
    </p:spTree>
    <p:extLst>
      <p:ext uri="{BB962C8B-B14F-4D97-AF65-F5344CB8AC3E}">
        <p14:creationId xmlns:p14="http://schemas.microsoft.com/office/powerpoint/2010/main" val="13435449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80924" y="2457450"/>
            <a:ext cx="18942250" cy="1219200"/>
          </a:xfrm>
        </p:spPr>
        <p:txBody>
          <a:bodyPr/>
          <a:lstStyle/>
          <a:p>
            <a:pPr algn="ctr"/>
            <a:r>
              <a:rPr lang="es-ES" sz="3200" b="1" dirty="0">
                <a:latin typeface="Arial" panose="020B0604020202020204" pitchFamily="34" charset="0"/>
                <a:cs typeface="Arial" panose="020B0604020202020204" pitchFamily="34" charset="0"/>
              </a:rPr>
              <a:t>PLAN DE ACTIVIDADES</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Noviembre 2019</a:t>
            </a:r>
            <a:br>
              <a:rPr lang="es-ES" sz="3200" b="1" dirty="0">
                <a:latin typeface="Arial" panose="020B0604020202020204" pitchFamily="34" charset="0"/>
                <a:cs typeface="Arial" panose="020B0604020202020204" pitchFamily="34" charset="0"/>
              </a:rPr>
            </a:br>
            <a:r>
              <a:rPr lang="es-ES" sz="3200" b="1" dirty="0">
                <a:solidFill>
                  <a:srgbClr val="FF0000"/>
                </a:solidFill>
                <a:latin typeface="Arial" panose="020B0604020202020204" pitchFamily="34" charset="0"/>
                <a:cs typeface="Arial" panose="020B0604020202020204" pitchFamily="34" charset="0"/>
              </a:rPr>
              <a:t>LO MÁS GRANDE</a:t>
            </a:r>
            <a:br>
              <a:rPr lang="es-ES" sz="3200" b="1" dirty="0">
                <a:latin typeface="Arial" panose="020B0604020202020204" pitchFamily="34" charset="0"/>
                <a:cs typeface="Arial" panose="020B0604020202020204" pitchFamily="34" charset="0"/>
              </a:rPr>
            </a:br>
            <a:endParaRPr lang="es-ES" sz="3200" b="1" dirty="0">
              <a:latin typeface="Arial" panose="020B0604020202020204" pitchFamily="34" charset="0"/>
              <a:cs typeface="Arial" panose="020B0604020202020204" pitchFamily="34" charset="0"/>
            </a:endParaRPr>
          </a:p>
        </p:txBody>
      </p:sp>
      <p:sp>
        <p:nvSpPr>
          <p:cNvPr id="3" name="Marcador de texto 2"/>
          <p:cNvSpPr>
            <a:spLocks noGrp="1"/>
          </p:cNvSpPr>
          <p:nvPr>
            <p:ph type="body" idx="1"/>
          </p:nvPr>
        </p:nvSpPr>
        <p:spPr>
          <a:xfrm>
            <a:off x="580924" y="3829050"/>
            <a:ext cx="18942250" cy="5894042"/>
          </a:xfrm>
        </p:spPr>
        <p:txBody>
          <a:bodyPr/>
          <a:lstStyle/>
          <a:p>
            <a:pPr lvl="0" algn="just"/>
            <a:r>
              <a:rPr lang="es-ES" sz="3200" b="1" dirty="0">
                <a:solidFill>
                  <a:prstClr val="black"/>
                </a:solidFill>
                <a:latin typeface="Arial" panose="020B0604020202020204" pitchFamily="34" charset="0"/>
                <a:cs typeface="Arial" panose="020B0604020202020204" pitchFamily="34" charset="0"/>
              </a:rPr>
              <a:t>Exposición “Huellas sobre la ciudad”. </a:t>
            </a:r>
            <a:r>
              <a:rPr lang="es-ES" sz="3200" dirty="0">
                <a:solidFill>
                  <a:prstClr val="black"/>
                </a:solidFill>
                <a:latin typeface="Arial" panose="020B0604020202020204" pitchFamily="34" charset="0"/>
                <a:cs typeface="Arial" panose="020B0604020202020204" pitchFamily="34" charset="0"/>
              </a:rPr>
              <a:t>Obras de 50 pintores que han sido portada de Opus Habana, quedarán colgadas en la reja del Castillo de la Real Fuerza. Todo noviembre de 2019. </a:t>
            </a:r>
          </a:p>
          <a:p>
            <a:pPr lvl="0" algn="just"/>
            <a:r>
              <a:rPr lang="es-ES" sz="3200" b="1" dirty="0">
                <a:solidFill>
                  <a:prstClr val="black"/>
                </a:solidFill>
                <a:latin typeface="Arial" panose="020B0604020202020204" pitchFamily="34" charset="0"/>
                <a:cs typeface="Arial" panose="020B0604020202020204" pitchFamily="34" charset="0"/>
              </a:rPr>
              <a:t>Gira de Odín Teatro “A la sombra de la ceiba”</a:t>
            </a:r>
            <a:r>
              <a:rPr lang="es-ES" sz="3200" dirty="0">
                <a:solidFill>
                  <a:prstClr val="black"/>
                </a:solidFill>
                <a:latin typeface="Arial" panose="020B0604020202020204" pitchFamily="34" charset="0"/>
                <a:cs typeface="Arial" panose="020B0604020202020204" pitchFamily="34" charset="0"/>
              </a:rPr>
              <a:t>. Centro Cultural “Vicente Revuelta”; del 1ro. al 15 de noviembre de 2019. </a:t>
            </a:r>
          </a:p>
          <a:p>
            <a:pPr lvl="0" algn="just"/>
            <a:r>
              <a:rPr lang="es-ES" sz="3200" b="1" dirty="0">
                <a:solidFill>
                  <a:prstClr val="black"/>
                </a:solidFill>
                <a:latin typeface="Arial" panose="020B0604020202020204" pitchFamily="34" charset="0"/>
                <a:cs typeface="Arial" panose="020B0604020202020204" pitchFamily="34" charset="0"/>
              </a:rPr>
              <a:t>Diez espectáculos culturales </a:t>
            </a:r>
            <a:r>
              <a:rPr lang="es-ES" sz="3200" b="1" dirty="0" err="1">
                <a:solidFill>
                  <a:prstClr val="black"/>
                </a:solidFill>
                <a:latin typeface="Arial" panose="020B0604020202020204" pitchFamily="34" charset="0"/>
                <a:cs typeface="Arial" panose="020B0604020202020204" pitchFamily="34" charset="0"/>
              </a:rPr>
              <a:t>CultFit</a:t>
            </a:r>
            <a:r>
              <a:rPr lang="es-ES" sz="3200" dirty="0">
                <a:solidFill>
                  <a:prstClr val="black"/>
                </a:solidFill>
                <a:latin typeface="Arial" panose="020B0604020202020204" pitchFamily="34" charset="0"/>
                <a:cs typeface="Arial" panose="020B0604020202020204" pitchFamily="34" charset="0"/>
              </a:rPr>
              <a:t>. Del 1ro. al 10 de noviembre.</a:t>
            </a:r>
          </a:p>
          <a:p>
            <a:pPr algn="just"/>
            <a:r>
              <a:rPr lang="es-ES" sz="3200" b="1" dirty="0">
                <a:latin typeface="Arial" panose="020B0604020202020204" pitchFamily="34" charset="0"/>
                <a:cs typeface="Arial" panose="020B0604020202020204" pitchFamily="34" charset="0"/>
              </a:rPr>
              <a:t>Espectáculo “Emigrantes”</a:t>
            </a:r>
            <a:r>
              <a:rPr lang="es-ES" sz="3200" dirty="0">
                <a:latin typeface="Arial" panose="020B0604020202020204" pitchFamily="34" charset="0"/>
                <a:cs typeface="Arial" panose="020B0604020202020204" pitchFamily="34" charset="0"/>
              </a:rPr>
              <a:t> por la compañía Irene Rodríguez en la Sala “García Lorca”. Del  8 al 10 de noviembre 2019.</a:t>
            </a:r>
          </a:p>
          <a:p>
            <a:pPr lvl="0" algn="just"/>
            <a:r>
              <a:rPr lang="es-ES" sz="3200" b="1" dirty="0">
                <a:solidFill>
                  <a:prstClr val="black"/>
                </a:solidFill>
                <a:latin typeface="Arial" panose="020B0604020202020204" pitchFamily="34" charset="0"/>
                <a:cs typeface="Arial" panose="020B0604020202020204" pitchFamily="34" charset="0"/>
              </a:rPr>
              <a:t>Arte y Moda 500 Aniversario de La Habana</a:t>
            </a:r>
            <a:r>
              <a:rPr lang="es-ES" sz="3200" dirty="0">
                <a:solidFill>
                  <a:prstClr val="black"/>
                </a:solidFill>
                <a:latin typeface="Arial" panose="020B0604020202020204" pitchFamily="34" charset="0"/>
                <a:cs typeface="Arial" panose="020B0604020202020204" pitchFamily="34" charset="0"/>
              </a:rPr>
              <a:t>. Museo Nacional de Bellas Artes, Museo de Arte Cubano; del 8 al 10 de noviembre de 2019. </a:t>
            </a:r>
          </a:p>
          <a:p>
            <a:pPr lvl="0" algn="just"/>
            <a:r>
              <a:rPr lang="es-ES" sz="3200" b="1" dirty="0">
                <a:solidFill>
                  <a:prstClr val="black"/>
                </a:solidFill>
                <a:latin typeface="Arial" panose="020B0604020202020204" pitchFamily="34" charset="0"/>
                <a:cs typeface="Arial" panose="020B0604020202020204" pitchFamily="34" charset="0"/>
              </a:rPr>
              <a:t>Carnavales de Arroyo Naranjo</a:t>
            </a:r>
            <a:r>
              <a:rPr lang="es-ES" sz="3200" dirty="0">
                <a:solidFill>
                  <a:prstClr val="black"/>
                </a:solidFill>
                <a:latin typeface="Arial" panose="020B0604020202020204" pitchFamily="34" charset="0"/>
                <a:cs typeface="Arial" panose="020B0604020202020204" pitchFamily="34" charset="0"/>
              </a:rPr>
              <a:t>: del 5 al 10 de noviembre de 2019.</a:t>
            </a:r>
          </a:p>
          <a:p>
            <a:pPr algn="just"/>
            <a:r>
              <a:rPr lang="es-ES" sz="3200" b="1" dirty="0">
                <a:solidFill>
                  <a:srgbClr val="FF0000"/>
                </a:solidFill>
                <a:latin typeface="Arial" panose="020B0604020202020204" pitchFamily="34" charset="0"/>
                <a:cs typeface="Arial" panose="020B0604020202020204" pitchFamily="34" charset="0"/>
              </a:rPr>
              <a:t>Juego de béisbol Industriales-Veteranos Cuba</a:t>
            </a:r>
            <a:r>
              <a:rPr lang="es-ES" sz="3200" dirty="0">
                <a:latin typeface="Arial" panose="020B0604020202020204" pitchFamily="34" charset="0"/>
                <a:cs typeface="Arial" panose="020B0604020202020204" pitchFamily="34" charset="0"/>
              </a:rPr>
              <a:t>. 9 de noviembre de 2019; 4:00pm; Estadio Latinoamericano. Se realizará Festival Deportivo-Recreativo-Cultural desde las 10:00am para niños, adolescentes y jóvenes, en el Parqueo del Latino. Al finalizar el juego se realizará un Concierto. </a:t>
            </a:r>
          </a:p>
        </p:txBody>
      </p:sp>
      <p:pic>
        <p:nvPicPr>
          <p:cNvPr id="5" name="Imagen 4"/>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20104100" cy="2010410"/>
          </a:xfrm>
          <a:prstGeom prst="rect">
            <a:avLst/>
          </a:prstGeom>
        </p:spPr>
      </p:pic>
    </p:spTree>
    <p:extLst>
      <p:ext uri="{BB962C8B-B14F-4D97-AF65-F5344CB8AC3E}">
        <p14:creationId xmlns:p14="http://schemas.microsoft.com/office/powerpoint/2010/main" val="21749967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80924" y="2457450"/>
            <a:ext cx="18942250" cy="1219200"/>
          </a:xfrm>
        </p:spPr>
        <p:txBody>
          <a:bodyPr/>
          <a:lstStyle/>
          <a:p>
            <a:pPr algn="ctr"/>
            <a:r>
              <a:rPr lang="es-ES" sz="3200" b="1" dirty="0">
                <a:latin typeface="Arial" panose="020B0604020202020204" pitchFamily="34" charset="0"/>
                <a:cs typeface="Arial" panose="020B0604020202020204" pitchFamily="34" charset="0"/>
              </a:rPr>
              <a:t>PLAN DE ACTIVIDADES</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Noviembre 2019</a:t>
            </a:r>
            <a:br>
              <a:rPr lang="es-ES" sz="3200" b="1" dirty="0">
                <a:latin typeface="Arial" panose="020B0604020202020204" pitchFamily="34" charset="0"/>
                <a:cs typeface="Arial" panose="020B0604020202020204" pitchFamily="34" charset="0"/>
              </a:rPr>
            </a:br>
            <a:r>
              <a:rPr lang="es-ES" sz="3200" b="1" dirty="0">
                <a:solidFill>
                  <a:srgbClr val="FF0000"/>
                </a:solidFill>
                <a:latin typeface="Arial" panose="020B0604020202020204" pitchFamily="34" charset="0"/>
                <a:cs typeface="Arial" panose="020B0604020202020204" pitchFamily="34" charset="0"/>
              </a:rPr>
              <a:t>LO MÁS GRANDE</a:t>
            </a:r>
            <a:br>
              <a:rPr lang="es-ES" sz="3200" b="1" dirty="0">
                <a:latin typeface="Arial" panose="020B0604020202020204" pitchFamily="34" charset="0"/>
                <a:cs typeface="Arial" panose="020B0604020202020204" pitchFamily="34" charset="0"/>
              </a:rPr>
            </a:br>
            <a:endParaRPr lang="es-ES" sz="3200" b="1" dirty="0">
              <a:latin typeface="Arial" panose="020B0604020202020204" pitchFamily="34" charset="0"/>
              <a:cs typeface="Arial" panose="020B0604020202020204" pitchFamily="34" charset="0"/>
            </a:endParaRPr>
          </a:p>
        </p:txBody>
      </p:sp>
      <p:sp>
        <p:nvSpPr>
          <p:cNvPr id="3" name="Marcador de texto 2"/>
          <p:cNvSpPr>
            <a:spLocks noGrp="1"/>
          </p:cNvSpPr>
          <p:nvPr>
            <p:ph type="body" idx="1"/>
          </p:nvPr>
        </p:nvSpPr>
        <p:spPr>
          <a:xfrm>
            <a:off x="580924" y="3829050"/>
            <a:ext cx="18942250" cy="5894042"/>
          </a:xfrm>
        </p:spPr>
        <p:txBody>
          <a:bodyPr/>
          <a:lstStyle/>
          <a:p>
            <a:pPr algn="just"/>
            <a:r>
              <a:rPr lang="es-ES" sz="3200" b="1" dirty="0">
                <a:solidFill>
                  <a:srgbClr val="FF0000"/>
                </a:solidFill>
                <a:latin typeface="Arial" panose="020B0604020202020204" pitchFamily="34" charset="0"/>
                <a:cs typeface="Arial" panose="020B0604020202020204" pitchFamily="34" charset="0"/>
              </a:rPr>
              <a:t>Jornada de inauguración de obras</a:t>
            </a:r>
            <a:r>
              <a:rPr lang="es-ES" sz="3200" b="1" dirty="0">
                <a:latin typeface="Arial" panose="020B0604020202020204" pitchFamily="34" charset="0"/>
                <a:cs typeface="Arial" panose="020B0604020202020204" pitchFamily="34" charset="0"/>
              </a:rPr>
              <a:t>. </a:t>
            </a:r>
            <a:r>
              <a:rPr lang="es-ES" sz="3200" dirty="0">
                <a:latin typeface="Arial" panose="020B0604020202020204" pitchFamily="34" charset="0"/>
                <a:cs typeface="Arial" panose="020B0604020202020204" pitchFamily="34" charset="0"/>
              </a:rPr>
              <a:t>Del 9 al 15 de noviembre de 2019</a:t>
            </a:r>
            <a:r>
              <a:rPr lang="es-ES" sz="3200" b="1" dirty="0">
                <a:latin typeface="Arial" panose="020B0604020202020204" pitchFamily="34" charset="0"/>
                <a:cs typeface="Arial" panose="020B0604020202020204" pitchFamily="34" charset="0"/>
              </a:rPr>
              <a:t>. </a:t>
            </a:r>
          </a:p>
          <a:p>
            <a:pPr algn="just"/>
            <a:r>
              <a:rPr lang="es-ES" sz="3200" b="1" dirty="0">
                <a:solidFill>
                  <a:srgbClr val="FF0000"/>
                </a:solidFill>
                <a:latin typeface="Arial" panose="020B0604020202020204" pitchFamily="34" charset="0"/>
                <a:cs typeface="Arial" panose="020B0604020202020204" pitchFamily="34" charset="0"/>
              </a:rPr>
              <a:t>Acto de entrega de Reconocimientos “500 Aniversario” </a:t>
            </a:r>
            <a:r>
              <a:rPr lang="es-ES" sz="3200" dirty="0">
                <a:latin typeface="Arial" panose="020B0604020202020204" pitchFamily="34" charset="0"/>
                <a:cs typeface="Arial" panose="020B0604020202020204" pitchFamily="34" charset="0"/>
              </a:rPr>
              <a:t>(sellos, placas y otros obsequios) a colectivos laborales y personalidades. 13 de noviembre de 2019; 11:00am; Salón de los Pasos Perdidos del Capitolio. </a:t>
            </a:r>
          </a:p>
          <a:p>
            <a:pPr algn="just"/>
            <a:r>
              <a:rPr lang="es-ES" sz="3200" b="1" dirty="0">
                <a:solidFill>
                  <a:srgbClr val="FF0000"/>
                </a:solidFill>
                <a:latin typeface="Arial" panose="020B0604020202020204" pitchFamily="34" charset="0"/>
                <a:cs typeface="Arial" panose="020B0604020202020204" pitchFamily="34" charset="0"/>
              </a:rPr>
              <a:t>Cena 500</a:t>
            </a:r>
            <a:r>
              <a:rPr lang="es-ES" sz="3200" dirty="0">
                <a:latin typeface="Arial" panose="020B0604020202020204" pitchFamily="34" charset="0"/>
                <a:cs typeface="Arial" panose="020B0604020202020204" pitchFamily="34" charset="0"/>
              </a:rPr>
              <a:t>, simultáneamente en todos los Restaurantes emblemáticos de La Habana, con precios especiales asequibles al pueblo trabajador.  14 de noviembre de 2019; de 7:00pm a 12:00pm.</a:t>
            </a:r>
          </a:p>
          <a:p>
            <a:pPr algn="just"/>
            <a:r>
              <a:rPr lang="es-ES" sz="3200" b="1" dirty="0">
                <a:solidFill>
                  <a:srgbClr val="FF0000"/>
                </a:solidFill>
                <a:latin typeface="Arial" panose="020B0604020202020204" pitchFamily="34" charset="0"/>
                <a:cs typeface="Arial" panose="020B0604020202020204" pitchFamily="34" charset="0"/>
              </a:rPr>
              <a:t>Serenatas Habaneras </a:t>
            </a:r>
            <a:r>
              <a:rPr lang="es-ES" sz="3200" dirty="0">
                <a:latin typeface="Arial" panose="020B0604020202020204" pitchFamily="34" charset="0"/>
                <a:cs typeface="Arial" panose="020B0604020202020204" pitchFamily="34" charset="0"/>
              </a:rPr>
              <a:t>a personalidades que han </a:t>
            </a:r>
            <a:r>
              <a:rPr lang="es-ES" sz="3200" dirty="0" err="1">
                <a:latin typeface="Arial" panose="020B0604020202020204" pitchFamily="34" charset="0"/>
                <a:cs typeface="Arial" panose="020B0604020202020204" pitchFamily="34" charset="0"/>
              </a:rPr>
              <a:t>constituído</a:t>
            </a:r>
            <a:r>
              <a:rPr lang="es-ES" sz="3200" dirty="0">
                <a:latin typeface="Arial" panose="020B0604020202020204" pitchFamily="34" charset="0"/>
                <a:cs typeface="Arial" panose="020B0604020202020204" pitchFamily="34" charset="0"/>
              </a:rPr>
              <a:t> parte activa de la historia de La Habana. 14 de noviembre de 2019; a partir de las 11:30pm.</a:t>
            </a:r>
            <a:endParaRPr lang="es-ES" sz="3200" b="1" dirty="0">
              <a:latin typeface="Arial" panose="020B0604020202020204" pitchFamily="34" charset="0"/>
              <a:cs typeface="Arial" panose="020B0604020202020204" pitchFamily="34" charset="0"/>
            </a:endParaRPr>
          </a:p>
          <a:p>
            <a:pPr algn="just"/>
            <a:r>
              <a:rPr lang="es-ES" sz="3200" b="1" dirty="0">
                <a:latin typeface="Arial" panose="020B0604020202020204" pitchFamily="34" charset="0"/>
                <a:cs typeface="Arial" panose="020B0604020202020204" pitchFamily="34" charset="0"/>
              </a:rPr>
              <a:t>Festival Internacional de Habaneras</a:t>
            </a:r>
            <a:r>
              <a:rPr lang="es-ES" sz="3200" dirty="0">
                <a:latin typeface="Arial" panose="020B0604020202020204" pitchFamily="34" charset="0"/>
                <a:cs typeface="Arial" panose="020B0604020202020204" pitchFamily="34" charset="0"/>
              </a:rPr>
              <a:t>. Del 7 al 10 de noviembre de 2019.</a:t>
            </a:r>
          </a:p>
          <a:p>
            <a:pPr algn="just"/>
            <a:r>
              <a:rPr lang="es-ES" sz="3200" b="1" dirty="0">
                <a:solidFill>
                  <a:srgbClr val="FF0000"/>
                </a:solidFill>
                <a:latin typeface="Arial" panose="020B0604020202020204" pitchFamily="34" charset="0"/>
                <a:cs typeface="Arial" panose="020B0604020202020204" pitchFamily="34" charset="0"/>
              </a:rPr>
              <a:t>Feria Internacional de La Habana</a:t>
            </a:r>
            <a:r>
              <a:rPr lang="es-ES" sz="3200" dirty="0">
                <a:latin typeface="Arial" panose="020B0604020202020204" pitchFamily="34" charset="0"/>
                <a:cs typeface="Arial" panose="020B0604020202020204" pitchFamily="34" charset="0"/>
              </a:rPr>
              <a:t>: Lanzamiento de productos especiales 500. </a:t>
            </a:r>
          </a:p>
          <a:p>
            <a:pPr algn="just"/>
            <a:r>
              <a:rPr lang="es-ES" sz="3200" b="1" dirty="0">
                <a:latin typeface="Arial" panose="020B0604020202020204" pitchFamily="34" charset="0"/>
                <a:cs typeface="Arial" panose="020B0604020202020204" pitchFamily="34" charset="0"/>
              </a:rPr>
              <a:t>Coctel de bienvenida a amigos de La Habana que asisten a la celebración</a:t>
            </a:r>
            <a:r>
              <a:rPr lang="es-ES" sz="3200" dirty="0">
                <a:latin typeface="Arial" panose="020B0604020202020204" pitchFamily="34" charset="0"/>
                <a:cs typeface="Arial" panose="020B0604020202020204" pitchFamily="34" charset="0"/>
              </a:rPr>
              <a:t>. 15 de noviembre de 2019; de 7:00pm a 10:00pm; Casa de los Alcaldes.</a:t>
            </a:r>
          </a:p>
        </p:txBody>
      </p:sp>
      <p:pic>
        <p:nvPicPr>
          <p:cNvPr id="5" name="Imagen 4"/>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20104100" cy="2010410"/>
          </a:xfrm>
          <a:prstGeom prst="rect">
            <a:avLst/>
          </a:prstGeom>
        </p:spPr>
      </p:pic>
    </p:spTree>
    <p:extLst>
      <p:ext uri="{BB962C8B-B14F-4D97-AF65-F5344CB8AC3E}">
        <p14:creationId xmlns:p14="http://schemas.microsoft.com/office/powerpoint/2010/main" val="14912958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80924" y="2457450"/>
            <a:ext cx="18942250" cy="1219200"/>
          </a:xfrm>
        </p:spPr>
        <p:txBody>
          <a:bodyPr/>
          <a:lstStyle/>
          <a:p>
            <a:pPr algn="ctr"/>
            <a:r>
              <a:rPr lang="es-ES" sz="3200" b="1" dirty="0">
                <a:latin typeface="Arial" panose="020B0604020202020204" pitchFamily="34" charset="0"/>
                <a:cs typeface="Arial" panose="020B0604020202020204" pitchFamily="34" charset="0"/>
              </a:rPr>
              <a:t>PLAN DE ACTIVIDADES</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Noviembre 2019</a:t>
            </a:r>
            <a:br>
              <a:rPr lang="es-ES" sz="3200" b="1" dirty="0">
                <a:latin typeface="Arial" panose="020B0604020202020204" pitchFamily="34" charset="0"/>
                <a:cs typeface="Arial" panose="020B0604020202020204" pitchFamily="34" charset="0"/>
              </a:rPr>
            </a:br>
            <a:r>
              <a:rPr lang="es-ES" sz="3200" b="1" dirty="0">
                <a:solidFill>
                  <a:srgbClr val="FF0000"/>
                </a:solidFill>
                <a:latin typeface="Arial" panose="020B0604020202020204" pitchFamily="34" charset="0"/>
                <a:cs typeface="Arial" panose="020B0604020202020204" pitchFamily="34" charset="0"/>
              </a:rPr>
              <a:t>LO MÁS GRANDE</a:t>
            </a:r>
            <a:br>
              <a:rPr lang="es-ES" sz="3200" b="1" dirty="0">
                <a:latin typeface="Arial" panose="020B0604020202020204" pitchFamily="34" charset="0"/>
                <a:cs typeface="Arial" panose="020B0604020202020204" pitchFamily="34" charset="0"/>
              </a:rPr>
            </a:br>
            <a:endParaRPr lang="es-ES" sz="3200" b="1" dirty="0">
              <a:latin typeface="Arial" panose="020B0604020202020204" pitchFamily="34" charset="0"/>
              <a:cs typeface="Arial" panose="020B0604020202020204" pitchFamily="34" charset="0"/>
            </a:endParaRPr>
          </a:p>
        </p:txBody>
      </p:sp>
      <p:sp>
        <p:nvSpPr>
          <p:cNvPr id="3" name="Marcador de texto 2"/>
          <p:cNvSpPr>
            <a:spLocks noGrp="1"/>
          </p:cNvSpPr>
          <p:nvPr>
            <p:ph type="body" idx="1"/>
          </p:nvPr>
        </p:nvSpPr>
        <p:spPr>
          <a:xfrm>
            <a:off x="580924" y="3829050"/>
            <a:ext cx="18942250" cy="5894042"/>
          </a:xfrm>
        </p:spPr>
        <p:txBody>
          <a:bodyPr/>
          <a:lstStyle/>
          <a:p>
            <a:pPr algn="just"/>
            <a:r>
              <a:rPr lang="es-ES" sz="3200" b="1" dirty="0">
                <a:solidFill>
                  <a:srgbClr val="FF0000"/>
                </a:solidFill>
                <a:latin typeface="Arial" panose="020B0604020202020204" pitchFamily="34" charset="0"/>
                <a:cs typeface="Arial" panose="020B0604020202020204" pitchFamily="34" charset="0"/>
              </a:rPr>
              <a:t>Noche Habanera a lo grande esperando el 500</a:t>
            </a:r>
            <a:r>
              <a:rPr lang="es-ES" sz="3200" dirty="0">
                <a:solidFill>
                  <a:srgbClr val="FF0000"/>
                </a:solidFill>
                <a:latin typeface="Arial" panose="020B0604020202020204" pitchFamily="34" charset="0"/>
                <a:cs typeface="Arial" panose="020B0604020202020204" pitchFamily="34" charset="0"/>
              </a:rPr>
              <a:t>. </a:t>
            </a:r>
            <a:r>
              <a:rPr lang="es-ES" sz="3200" dirty="0">
                <a:latin typeface="Arial" panose="020B0604020202020204" pitchFamily="34" charset="0"/>
                <a:cs typeface="Arial" panose="020B0604020202020204" pitchFamily="34" charset="0"/>
              </a:rPr>
              <a:t>15 de noviembre de 2019; 9:00pm; Avenida del Puerto desde la Iglesia de San Francisco de Asís, por Malecón hasta la entrada del Túnel de 5ta. Avenida. Se caracterizarán diversos espacios culturales para todos los públicos, acompañados de la oferta gastronómica, concierto de canciones románticas dedicadas a La Habana, música popular bailable dedicada a La Habana con la presentación de Ruedas de Casino, Trova, música electrónica y fusión, poesía, teatro de calle. A las 12:00pm se hará un alto para transmitir en vivo y visualizar a través de las pantallas, la ceremonia de las salvas desde La Cabaña y los fuegos artificiales que dibujarán el 500 en el cielo. Después continuarán las actividades. </a:t>
            </a:r>
          </a:p>
          <a:p>
            <a:pPr algn="just"/>
            <a:r>
              <a:rPr lang="es-ES" sz="3200" b="1" dirty="0">
                <a:solidFill>
                  <a:srgbClr val="FF0000"/>
                </a:solidFill>
                <a:latin typeface="Arial" panose="020B0604020202020204" pitchFamily="34" charset="0"/>
                <a:cs typeface="Arial" panose="020B0604020202020204" pitchFamily="34" charset="0"/>
              </a:rPr>
              <a:t>Entrega de obsequios a 500 personalidades </a:t>
            </a:r>
            <a:r>
              <a:rPr lang="es-ES" sz="3200" dirty="0">
                <a:latin typeface="Arial" panose="020B0604020202020204" pitchFamily="34" charset="0"/>
                <a:cs typeface="Arial" panose="020B0604020202020204" pitchFamily="34" charset="0"/>
              </a:rPr>
              <a:t>residentes en La Habana, al amanecer, en sus hogares.</a:t>
            </a:r>
          </a:p>
          <a:p>
            <a:pPr algn="just"/>
            <a:r>
              <a:rPr lang="es-ES" sz="3200" b="1" dirty="0">
                <a:solidFill>
                  <a:srgbClr val="FF0000"/>
                </a:solidFill>
                <a:latin typeface="Arial" panose="020B0604020202020204" pitchFamily="34" charset="0"/>
                <a:cs typeface="Arial" panose="020B0604020202020204" pitchFamily="34" charset="0"/>
              </a:rPr>
              <a:t>La Calle Obispo vive su Historia Grande</a:t>
            </a:r>
            <a:r>
              <a:rPr lang="es-ES" sz="3200" dirty="0">
                <a:latin typeface="Arial" panose="020B0604020202020204" pitchFamily="34" charset="0"/>
                <a:cs typeface="Arial" panose="020B0604020202020204" pitchFamily="34" charset="0"/>
              </a:rPr>
              <a:t>. Presentaciones, por toda la Calle Obispo, de agrupaciones de música tradicional, estatuas vivientes e iniciativas culturales. 16 de noviembre de 2019. </a:t>
            </a:r>
          </a:p>
          <a:p>
            <a:pPr algn="just"/>
            <a:r>
              <a:rPr lang="es-ES" sz="3200" b="1" dirty="0">
                <a:solidFill>
                  <a:srgbClr val="FF0000"/>
                </a:solidFill>
                <a:latin typeface="Arial" panose="020B0604020202020204" pitchFamily="34" charset="0"/>
                <a:cs typeface="Arial" panose="020B0604020202020204" pitchFamily="34" charset="0"/>
              </a:rPr>
              <a:t>Asamblea Solemne </a:t>
            </a:r>
            <a:r>
              <a:rPr lang="es-ES" sz="3200" b="1" dirty="0">
                <a:latin typeface="Arial" panose="020B0604020202020204" pitchFamily="34" charset="0"/>
                <a:cs typeface="Arial" panose="020B0604020202020204" pitchFamily="34" charset="0"/>
              </a:rPr>
              <a:t>por el 500 Aniversario de la Fundación de la Villa de San Cristóbal de La Habana</a:t>
            </a:r>
            <a:r>
              <a:rPr lang="es-ES" sz="3200" dirty="0">
                <a:latin typeface="Arial" panose="020B0604020202020204" pitchFamily="34" charset="0"/>
                <a:cs typeface="Arial" panose="020B0604020202020204" pitchFamily="34" charset="0"/>
              </a:rPr>
              <a:t>. 16 de noviembre de 2019; 9.00am; Gran Teatro de La Habana “Alicia Alonso”. </a:t>
            </a:r>
          </a:p>
        </p:txBody>
      </p:sp>
      <p:pic>
        <p:nvPicPr>
          <p:cNvPr id="5" name="Imagen 4"/>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20104100" cy="2010410"/>
          </a:xfrm>
          <a:prstGeom prst="rect">
            <a:avLst/>
          </a:prstGeom>
        </p:spPr>
      </p:pic>
    </p:spTree>
    <p:extLst>
      <p:ext uri="{BB962C8B-B14F-4D97-AF65-F5344CB8AC3E}">
        <p14:creationId xmlns:p14="http://schemas.microsoft.com/office/powerpoint/2010/main" val="11772451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80924" y="2457450"/>
            <a:ext cx="18942250" cy="1219200"/>
          </a:xfrm>
        </p:spPr>
        <p:txBody>
          <a:bodyPr/>
          <a:lstStyle/>
          <a:p>
            <a:pPr algn="ctr"/>
            <a:r>
              <a:rPr lang="es-ES" sz="3200" b="1" dirty="0">
                <a:latin typeface="Arial" panose="020B0604020202020204" pitchFamily="34" charset="0"/>
                <a:cs typeface="Arial" panose="020B0604020202020204" pitchFamily="34" charset="0"/>
              </a:rPr>
              <a:t>PLAN DE ACTIVIDADES</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Noviembre 2019</a:t>
            </a:r>
            <a:br>
              <a:rPr lang="es-ES" sz="3200" b="1" dirty="0">
                <a:latin typeface="Arial" panose="020B0604020202020204" pitchFamily="34" charset="0"/>
                <a:cs typeface="Arial" panose="020B0604020202020204" pitchFamily="34" charset="0"/>
              </a:rPr>
            </a:br>
            <a:r>
              <a:rPr lang="es-ES" sz="3200" b="1" dirty="0">
                <a:solidFill>
                  <a:srgbClr val="FF0000"/>
                </a:solidFill>
                <a:latin typeface="Arial" panose="020B0604020202020204" pitchFamily="34" charset="0"/>
                <a:cs typeface="Arial" panose="020B0604020202020204" pitchFamily="34" charset="0"/>
              </a:rPr>
              <a:t>LO MÁS GRANDE</a:t>
            </a:r>
            <a:br>
              <a:rPr lang="es-ES" sz="3200" b="1" dirty="0">
                <a:latin typeface="Arial" panose="020B0604020202020204" pitchFamily="34" charset="0"/>
                <a:cs typeface="Arial" panose="020B0604020202020204" pitchFamily="34" charset="0"/>
              </a:rPr>
            </a:br>
            <a:endParaRPr lang="es-ES" sz="3200" b="1" dirty="0">
              <a:latin typeface="Arial" panose="020B0604020202020204" pitchFamily="34" charset="0"/>
              <a:cs typeface="Arial" panose="020B0604020202020204" pitchFamily="34" charset="0"/>
            </a:endParaRPr>
          </a:p>
        </p:txBody>
      </p:sp>
      <p:sp>
        <p:nvSpPr>
          <p:cNvPr id="3" name="Marcador de texto 2"/>
          <p:cNvSpPr>
            <a:spLocks noGrp="1"/>
          </p:cNvSpPr>
          <p:nvPr>
            <p:ph type="body" idx="1"/>
          </p:nvPr>
        </p:nvSpPr>
        <p:spPr>
          <a:xfrm>
            <a:off x="580924" y="3829050"/>
            <a:ext cx="18942250" cy="5894042"/>
          </a:xfrm>
        </p:spPr>
        <p:txBody>
          <a:bodyPr/>
          <a:lstStyle/>
          <a:p>
            <a:pPr algn="just"/>
            <a:r>
              <a:rPr lang="es-ES" sz="3200" b="1" dirty="0">
                <a:solidFill>
                  <a:srgbClr val="FF0000"/>
                </a:solidFill>
                <a:latin typeface="Arial" panose="020B0604020202020204" pitchFamily="34" charset="0"/>
                <a:cs typeface="Arial" panose="020B0604020202020204" pitchFamily="34" charset="0"/>
              </a:rPr>
              <a:t>Sábado del Libro</a:t>
            </a:r>
            <a:r>
              <a:rPr lang="es-ES" sz="3200" b="1" dirty="0">
                <a:latin typeface="Arial" panose="020B0604020202020204" pitchFamily="34" charset="0"/>
                <a:cs typeface="Arial" panose="020B0604020202020204" pitchFamily="34" charset="0"/>
              </a:rPr>
              <a:t>: Lanzamiento del Libro 500 y de la Revista Habana Hoy 500. </a:t>
            </a:r>
            <a:r>
              <a:rPr lang="es-ES" sz="3200" dirty="0">
                <a:latin typeface="Arial" panose="020B0604020202020204" pitchFamily="34" charset="0"/>
                <a:cs typeface="Arial" panose="020B0604020202020204" pitchFamily="34" charset="0"/>
              </a:rPr>
              <a:t>16 de noviembre de 2019; 11:00am; Calle de Madera del Palacio de los Capitanes Generales. </a:t>
            </a:r>
          </a:p>
          <a:p>
            <a:pPr algn="just"/>
            <a:r>
              <a:rPr lang="es-ES" sz="3200" b="1" dirty="0">
                <a:solidFill>
                  <a:srgbClr val="FF0000"/>
                </a:solidFill>
                <a:latin typeface="Arial" panose="020B0604020202020204" pitchFamily="34" charset="0"/>
                <a:cs typeface="Arial" panose="020B0604020202020204" pitchFamily="34" charset="0"/>
              </a:rPr>
              <a:t>Cancelación del Sello Postal Habana 500</a:t>
            </a:r>
            <a:r>
              <a:rPr lang="es-ES" sz="3200" dirty="0">
                <a:latin typeface="Arial" panose="020B0604020202020204" pitchFamily="34" charset="0"/>
                <a:cs typeface="Arial" panose="020B0604020202020204" pitchFamily="34" charset="0"/>
              </a:rPr>
              <a:t>. 16 de noviembre de 2019; 12.00m; Salón de los Pasos Perdidos del Capitolio. </a:t>
            </a:r>
          </a:p>
          <a:p>
            <a:pPr algn="just"/>
            <a:r>
              <a:rPr lang="es-ES" sz="3200" b="1" dirty="0">
                <a:solidFill>
                  <a:srgbClr val="FF0000"/>
                </a:solidFill>
                <a:latin typeface="Arial" panose="020B0604020202020204" pitchFamily="34" charset="0"/>
                <a:cs typeface="Arial" panose="020B0604020202020204" pitchFamily="34" charset="0"/>
              </a:rPr>
              <a:t>Última jornada de Bodas 500</a:t>
            </a:r>
            <a:r>
              <a:rPr lang="es-ES" sz="3200" dirty="0">
                <a:latin typeface="Arial" panose="020B0604020202020204" pitchFamily="34" charset="0"/>
                <a:cs typeface="Arial" panose="020B0604020202020204" pitchFamily="34" charset="0"/>
              </a:rPr>
              <a:t>. Desde noviembre de 2018 hasta este día se casarán en bodas públicas en plazas y sitios emblemáticos de cada municipio, 500 parejas a las que se favorecerá con un regalo del Gobierno Municipal. El Gobierno Provincial asumirá las de esta última jornada. 14 de noviembre de 2019; 5:00pm. </a:t>
            </a:r>
          </a:p>
          <a:p>
            <a:pPr algn="just"/>
            <a:r>
              <a:rPr lang="es-ES" sz="3200" b="1" dirty="0">
                <a:solidFill>
                  <a:srgbClr val="FF0000"/>
                </a:solidFill>
                <a:latin typeface="Arial" panose="020B0604020202020204" pitchFamily="34" charset="0"/>
                <a:cs typeface="Arial" panose="020B0604020202020204" pitchFamily="34" charset="0"/>
              </a:rPr>
              <a:t>Gala Político-Cultural </a:t>
            </a:r>
            <a:r>
              <a:rPr lang="es-ES" sz="3200" b="1" dirty="0">
                <a:latin typeface="Arial" panose="020B0604020202020204" pitchFamily="34" charset="0"/>
                <a:cs typeface="Arial" panose="020B0604020202020204" pitchFamily="34" charset="0"/>
              </a:rPr>
              <a:t>por el 500 Aniversario de la Fundación de la Villa de San Cristóbal de La Habana</a:t>
            </a:r>
            <a:r>
              <a:rPr lang="es-ES" sz="3200" dirty="0">
                <a:latin typeface="Arial" panose="020B0604020202020204" pitchFamily="34" charset="0"/>
                <a:cs typeface="Arial" panose="020B0604020202020204" pitchFamily="34" charset="0"/>
              </a:rPr>
              <a:t>. 16 de noviembre de 2019; 9:00pm; Prado frente al Capitolio. </a:t>
            </a:r>
          </a:p>
          <a:p>
            <a:pPr algn="just"/>
            <a:r>
              <a:rPr lang="es-ES" sz="3200" b="1" dirty="0">
                <a:solidFill>
                  <a:srgbClr val="FF0000"/>
                </a:solidFill>
                <a:latin typeface="Arial" panose="020B0604020202020204" pitchFamily="34" charset="0"/>
                <a:cs typeface="Arial" panose="020B0604020202020204" pitchFamily="34" charset="0"/>
              </a:rPr>
              <a:t>Concierto “Van 500 a lo grande y seguimos”</a:t>
            </a:r>
            <a:r>
              <a:rPr lang="es-ES" sz="3200" dirty="0">
                <a:solidFill>
                  <a:srgbClr val="FF0000"/>
                </a:solidFill>
                <a:latin typeface="Arial" panose="020B0604020202020204" pitchFamily="34" charset="0"/>
                <a:cs typeface="Arial" panose="020B0604020202020204" pitchFamily="34" charset="0"/>
              </a:rPr>
              <a:t>. </a:t>
            </a:r>
            <a:r>
              <a:rPr lang="es-ES" sz="3200" dirty="0">
                <a:latin typeface="Arial" panose="020B0604020202020204" pitchFamily="34" charset="0"/>
                <a:cs typeface="Arial" panose="020B0604020202020204" pitchFamily="34" charset="0"/>
              </a:rPr>
              <a:t>16 de noviembre de 2019; 11:00pm; Calle 23 y Malecón. </a:t>
            </a:r>
          </a:p>
          <a:p>
            <a:pPr algn="just"/>
            <a:endParaRPr lang="es-ES" sz="3200" dirty="0">
              <a:latin typeface="Arial" panose="020B0604020202020204" pitchFamily="34" charset="0"/>
              <a:cs typeface="Arial" panose="020B0604020202020204" pitchFamily="34" charset="0"/>
            </a:endParaRPr>
          </a:p>
        </p:txBody>
      </p:sp>
      <p:pic>
        <p:nvPicPr>
          <p:cNvPr id="5" name="Imagen 4"/>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20104100" cy="2010410"/>
          </a:xfrm>
          <a:prstGeom prst="rect">
            <a:avLst/>
          </a:prstGeom>
        </p:spPr>
      </p:pic>
    </p:spTree>
    <p:extLst>
      <p:ext uri="{BB962C8B-B14F-4D97-AF65-F5344CB8AC3E}">
        <p14:creationId xmlns:p14="http://schemas.microsoft.com/office/powerpoint/2010/main" val="1388403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80924" y="2457450"/>
            <a:ext cx="18942250" cy="914400"/>
          </a:xfrm>
        </p:spPr>
        <p:txBody>
          <a:bodyPr/>
          <a:lstStyle/>
          <a:p>
            <a:pPr algn="ctr"/>
            <a:r>
              <a:rPr lang="es-ES" sz="3200" b="1" dirty="0">
                <a:latin typeface="Arial" panose="020B0604020202020204" pitchFamily="34" charset="0"/>
                <a:cs typeface="Arial" panose="020B0604020202020204" pitchFamily="34" charset="0"/>
              </a:rPr>
              <a:t>PLAN DE ACTIVIDADES</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Enero 2019</a:t>
            </a:r>
          </a:p>
        </p:txBody>
      </p:sp>
      <p:sp>
        <p:nvSpPr>
          <p:cNvPr id="3" name="Marcador de texto 2"/>
          <p:cNvSpPr>
            <a:spLocks noGrp="1"/>
          </p:cNvSpPr>
          <p:nvPr>
            <p:ph type="body" idx="1"/>
          </p:nvPr>
        </p:nvSpPr>
        <p:spPr>
          <a:xfrm>
            <a:off x="580924" y="3524812"/>
            <a:ext cx="18942250" cy="6198280"/>
          </a:xfrm>
        </p:spPr>
        <p:txBody>
          <a:bodyPr/>
          <a:lstStyle/>
          <a:p>
            <a:pPr algn="just"/>
            <a:r>
              <a:rPr lang="es-ES" sz="3200" b="1" dirty="0">
                <a:solidFill>
                  <a:srgbClr val="FF0000"/>
                </a:solidFill>
                <a:latin typeface="Arial" panose="020B0604020202020204" pitchFamily="34" charset="0"/>
                <a:cs typeface="Arial" panose="020B0604020202020204" pitchFamily="34" charset="0"/>
              </a:rPr>
              <a:t>Festejos por el 60 Aniversario del Triunfo de la Revolución</a:t>
            </a:r>
            <a:r>
              <a:rPr lang="es-ES" sz="3200" b="1" dirty="0">
                <a:latin typeface="Arial" panose="020B0604020202020204" pitchFamily="34" charset="0"/>
                <a:cs typeface="Arial" panose="020B0604020202020204" pitchFamily="34" charset="0"/>
              </a:rPr>
              <a:t>, </a:t>
            </a:r>
            <a:r>
              <a:rPr lang="es-ES" sz="3200" dirty="0">
                <a:latin typeface="Arial" panose="020B0604020202020204" pitchFamily="34" charset="0"/>
                <a:cs typeface="Arial" panose="020B0604020202020204" pitchFamily="34" charset="0"/>
              </a:rPr>
              <a:t>en cada municipio. 1ro. De enero de 2019.</a:t>
            </a:r>
          </a:p>
          <a:p>
            <a:pPr algn="just"/>
            <a:r>
              <a:rPr lang="es-ES" sz="3200" dirty="0">
                <a:latin typeface="Arial" panose="020B0604020202020204" pitchFamily="34" charset="0"/>
                <a:cs typeface="Arial" panose="020B0604020202020204" pitchFamily="34" charset="0"/>
              </a:rPr>
              <a:t>Se dedicará la </a:t>
            </a:r>
            <a:r>
              <a:rPr lang="es-ES" sz="3200" b="1" dirty="0">
                <a:latin typeface="Arial" panose="020B0604020202020204" pitchFamily="34" charset="0"/>
                <a:cs typeface="Arial" panose="020B0604020202020204" pitchFamily="34" charset="0"/>
              </a:rPr>
              <a:t>temporada del Ballet Nacional de Cuba El Lago de los Cisnes </a:t>
            </a:r>
            <a:r>
              <a:rPr lang="es-ES" sz="3200" dirty="0">
                <a:latin typeface="Arial" panose="020B0604020202020204" pitchFamily="34" charset="0"/>
                <a:cs typeface="Arial" panose="020B0604020202020204" pitchFamily="34" charset="0"/>
              </a:rPr>
              <a:t>al 500 aniversario de la ciudad. Del 1 al 27 de enero de 2019. </a:t>
            </a:r>
          </a:p>
          <a:p>
            <a:pPr algn="just"/>
            <a:r>
              <a:rPr lang="es-ES" sz="3200" b="1" dirty="0">
                <a:latin typeface="Arial" panose="020B0604020202020204" pitchFamily="34" charset="0"/>
                <a:cs typeface="Arial" panose="020B0604020202020204" pitchFamily="34" charset="0"/>
              </a:rPr>
              <a:t>Evento de Antropología Social y Cultura Afroamericana</a:t>
            </a:r>
            <a:r>
              <a:rPr lang="es-ES" sz="3200" dirty="0">
                <a:latin typeface="Arial" panose="020B0604020202020204" pitchFamily="34" charset="0"/>
                <a:cs typeface="Arial" panose="020B0604020202020204" pitchFamily="34" charset="0"/>
              </a:rPr>
              <a:t>. Del 1ro. Al 6 de enero de 2019; Cabildo.</a:t>
            </a:r>
          </a:p>
          <a:p>
            <a:pPr algn="just"/>
            <a:r>
              <a:rPr lang="es-ES" sz="3200" b="1" dirty="0">
                <a:latin typeface="Arial" panose="020B0604020202020204" pitchFamily="34" charset="0"/>
                <a:cs typeface="Arial" panose="020B0604020202020204" pitchFamily="34" charset="0"/>
              </a:rPr>
              <a:t>Festival </a:t>
            </a:r>
            <a:r>
              <a:rPr lang="es-ES" sz="3200" b="1" dirty="0" err="1">
                <a:latin typeface="Arial" panose="020B0604020202020204" pitchFamily="34" charset="0"/>
                <a:cs typeface="Arial" panose="020B0604020202020204" pitchFamily="34" charset="0"/>
              </a:rPr>
              <a:t>Timbalaye</a:t>
            </a:r>
            <a:r>
              <a:rPr lang="es-ES" sz="3200" b="1" dirty="0">
                <a:latin typeface="Arial" panose="020B0604020202020204" pitchFamily="34" charset="0"/>
                <a:cs typeface="Arial" panose="020B0604020202020204" pitchFamily="34" charset="0"/>
              </a:rPr>
              <a:t> en el barrio</a:t>
            </a:r>
            <a:r>
              <a:rPr lang="es-ES" sz="3200" dirty="0">
                <a:latin typeface="Arial" panose="020B0604020202020204" pitchFamily="34" charset="0"/>
                <a:cs typeface="Arial" panose="020B0604020202020204" pitchFamily="34" charset="0"/>
              </a:rPr>
              <a:t>.  5 y 6 de enero de 2019; La Timba, municipio Plaza de la Revolución. </a:t>
            </a:r>
          </a:p>
          <a:p>
            <a:pPr algn="just"/>
            <a:r>
              <a:rPr lang="es-ES" sz="3200" b="1" dirty="0">
                <a:solidFill>
                  <a:srgbClr val="FF0000"/>
                </a:solidFill>
                <a:latin typeface="Arial" panose="020B0604020202020204" pitchFamily="34" charset="0"/>
                <a:cs typeface="Arial" panose="020B0604020202020204" pitchFamily="34" charset="0"/>
              </a:rPr>
              <a:t>Develación de la obra escultórica que da entrada a la capital por el Cotorro </a:t>
            </a:r>
            <a:r>
              <a:rPr lang="es-ES" sz="3200" dirty="0">
                <a:latin typeface="Arial" panose="020B0604020202020204" pitchFamily="34" charset="0"/>
                <a:cs typeface="Arial" panose="020B0604020202020204" pitchFamily="34" charset="0"/>
              </a:rPr>
              <a:t>en homenaje a la entrada de Fidel con la Caravana de la Victoria. 8 de enero de 2019; 6:30pm. </a:t>
            </a:r>
          </a:p>
          <a:p>
            <a:pPr algn="just"/>
            <a:r>
              <a:rPr lang="es-ES" sz="3200" b="1" dirty="0">
                <a:solidFill>
                  <a:srgbClr val="FF0000"/>
                </a:solidFill>
                <a:latin typeface="Arial" panose="020B0604020202020204" pitchFamily="34" charset="0"/>
                <a:cs typeface="Arial" panose="020B0604020202020204" pitchFamily="34" charset="0"/>
              </a:rPr>
              <a:t>Desfiles Martianos </a:t>
            </a:r>
            <a:r>
              <a:rPr lang="es-ES" sz="3200" dirty="0">
                <a:latin typeface="Arial" panose="020B0604020202020204" pitchFamily="34" charset="0"/>
                <a:cs typeface="Arial" panose="020B0604020202020204" pitchFamily="34" charset="0"/>
              </a:rPr>
              <a:t>en la Plaza de la Revolución y en los 15 municipios. 28 de enero de 2019. </a:t>
            </a:r>
          </a:p>
          <a:p>
            <a:pPr marL="0" indent="0" algn="just">
              <a:buNone/>
            </a:pPr>
            <a:r>
              <a:rPr lang="es-ES" sz="3200" dirty="0">
                <a:latin typeface="Arial" panose="020B0604020202020204" pitchFamily="34" charset="0"/>
                <a:cs typeface="Arial" panose="020B0604020202020204" pitchFamily="34" charset="0"/>
              </a:rPr>
              <a:t>  - El Desfile Simbólico de La Habana Vieja, iniciará en la Casa Natal de Martí, recorrerá sitios históricos importantes y concluirá en el Parque “13 de Marzo” frente a la estatua ecuestre del Apóstol.</a:t>
            </a:r>
          </a:p>
          <a:p>
            <a:pPr algn="just"/>
            <a:endParaRPr lang="es-ES" sz="3200" dirty="0">
              <a:latin typeface="Arial" panose="020B0604020202020204" pitchFamily="34" charset="0"/>
              <a:cs typeface="Arial" panose="020B0604020202020204" pitchFamily="34" charset="0"/>
            </a:endParaRPr>
          </a:p>
          <a:p>
            <a:pPr algn="just"/>
            <a:endParaRPr lang="es-ES" sz="3200" dirty="0">
              <a:latin typeface="Arial" panose="020B0604020202020204" pitchFamily="34" charset="0"/>
              <a:cs typeface="Arial" panose="020B0604020202020204" pitchFamily="34" charset="0"/>
            </a:endParaRPr>
          </a:p>
        </p:txBody>
      </p:sp>
      <p:pic>
        <p:nvPicPr>
          <p:cNvPr id="5" name="Imagen 4"/>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20104100" cy="2010410"/>
          </a:xfrm>
          <a:prstGeom prst="rect">
            <a:avLst/>
          </a:prstGeom>
        </p:spPr>
      </p:pic>
    </p:spTree>
    <p:extLst>
      <p:ext uri="{BB962C8B-B14F-4D97-AF65-F5344CB8AC3E}">
        <p14:creationId xmlns:p14="http://schemas.microsoft.com/office/powerpoint/2010/main" val="29676314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80924" y="2457450"/>
            <a:ext cx="18942250" cy="1219200"/>
          </a:xfrm>
        </p:spPr>
        <p:txBody>
          <a:bodyPr/>
          <a:lstStyle/>
          <a:p>
            <a:pPr algn="ctr"/>
            <a:r>
              <a:rPr lang="es-ES" sz="3200" b="1" dirty="0">
                <a:latin typeface="Arial" panose="020B0604020202020204" pitchFamily="34" charset="0"/>
                <a:cs typeface="Arial" panose="020B0604020202020204" pitchFamily="34" charset="0"/>
              </a:rPr>
              <a:t>PLAN DE ACTIVIDADES</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Noviembre 2019</a:t>
            </a:r>
            <a:br>
              <a:rPr lang="es-ES" sz="3200" b="1" dirty="0">
                <a:latin typeface="Arial" panose="020B0604020202020204" pitchFamily="34" charset="0"/>
                <a:cs typeface="Arial" panose="020B0604020202020204" pitchFamily="34" charset="0"/>
              </a:rPr>
            </a:br>
            <a:r>
              <a:rPr lang="es-ES" sz="3200" b="1" dirty="0">
                <a:solidFill>
                  <a:srgbClr val="FF0000"/>
                </a:solidFill>
                <a:latin typeface="Arial" panose="020B0604020202020204" pitchFamily="34" charset="0"/>
                <a:cs typeface="Arial" panose="020B0604020202020204" pitchFamily="34" charset="0"/>
              </a:rPr>
              <a:t>LO MÁS GRANDE</a:t>
            </a:r>
            <a:br>
              <a:rPr lang="es-ES" sz="3200" b="1" dirty="0">
                <a:latin typeface="Arial" panose="020B0604020202020204" pitchFamily="34" charset="0"/>
                <a:cs typeface="Arial" panose="020B0604020202020204" pitchFamily="34" charset="0"/>
              </a:rPr>
            </a:br>
            <a:endParaRPr lang="es-ES" sz="3200" b="1" dirty="0">
              <a:latin typeface="Arial" panose="020B0604020202020204" pitchFamily="34" charset="0"/>
              <a:cs typeface="Arial" panose="020B0604020202020204" pitchFamily="34" charset="0"/>
            </a:endParaRPr>
          </a:p>
        </p:txBody>
      </p:sp>
      <p:sp>
        <p:nvSpPr>
          <p:cNvPr id="3" name="Marcador de texto 2"/>
          <p:cNvSpPr>
            <a:spLocks noGrp="1"/>
          </p:cNvSpPr>
          <p:nvPr>
            <p:ph type="body" idx="1"/>
          </p:nvPr>
        </p:nvSpPr>
        <p:spPr>
          <a:xfrm>
            <a:off x="580924" y="3829050"/>
            <a:ext cx="18942250" cy="5894042"/>
          </a:xfrm>
        </p:spPr>
        <p:txBody>
          <a:bodyPr/>
          <a:lstStyle/>
          <a:p>
            <a:pPr algn="just"/>
            <a:r>
              <a:rPr lang="es-ES" sz="3200" dirty="0">
                <a:latin typeface="Arial" panose="020B0604020202020204" pitchFamily="34" charset="0"/>
                <a:cs typeface="Arial" panose="020B0604020202020204" pitchFamily="34" charset="0"/>
              </a:rPr>
              <a:t>El Museo Nacional de la Música y el Consejo Nacional de Artes Escénicas organiza el </a:t>
            </a:r>
            <a:r>
              <a:rPr lang="es-ES" sz="3200" b="1" dirty="0">
                <a:latin typeface="Arial" panose="020B0604020202020204" pitchFamily="34" charset="0"/>
                <a:cs typeface="Arial" panose="020B0604020202020204" pitchFamily="34" charset="0"/>
              </a:rPr>
              <a:t>estreno de la partitura original de “Cecilia Valdés”</a:t>
            </a:r>
            <a:r>
              <a:rPr lang="es-ES" sz="3200" dirty="0">
                <a:latin typeface="Arial" panose="020B0604020202020204" pitchFamily="34" charset="0"/>
                <a:cs typeface="Arial" panose="020B0604020202020204" pitchFamily="34" charset="0"/>
              </a:rPr>
              <a:t>, de Gonzalo Roig, a cargo del Teatro Lírico Nacional; así como la publicación del libro con esta partitura restaurada. Del 22 al 24 de noviembre 2019.</a:t>
            </a:r>
          </a:p>
          <a:p>
            <a:pPr algn="just"/>
            <a:r>
              <a:rPr lang="es-ES" sz="3200" b="1" dirty="0">
                <a:latin typeface="Arial" panose="020B0604020202020204" pitchFamily="34" charset="0"/>
                <a:cs typeface="Arial" panose="020B0604020202020204" pitchFamily="34" charset="0"/>
              </a:rPr>
              <a:t>Habana Valdés</a:t>
            </a:r>
            <a:r>
              <a:rPr lang="es-ES" sz="3200" dirty="0">
                <a:latin typeface="Arial" panose="020B0604020202020204" pitchFamily="34" charset="0"/>
                <a:cs typeface="Arial" panose="020B0604020202020204" pitchFamily="34" charset="0"/>
              </a:rPr>
              <a:t>, obra del Ballet Español de Cuba. Se presentará los días 29 y 30 de noviembre de 2019; el 1ro. de diciembre en su Sede del municipio Diez de Octubre.</a:t>
            </a:r>
          </a:p>
          <a:p>
            <a:pPr algn="just"/>
            <a:r>
              <a:rPr lang="es-ES" sz="3200" b="1" dirty="0">
                <a:latin typeface="Arial" panose="020B0604020202020204" pitchFamily="34" charset="0"/>
                <a:cs typeface="Arial" panose="020B0604020202020204" pitchFamily="34" charset="0"/>
              </a:rPr>
              <a:t>XII Edición Charangueando</a:t>
            </a:r>
            <a:r>
              <a:rPr lang="es-ES" sz="3200" dirty="0">
                <a:latin typeface="Arial" panose="020B0604020202020204" pitchFamily="34" charset="0"/>
                <a:cs typeface="Arial" panose="020B0604020202020204" pitchFamily="34" charset="0"/>
              </a:rPr>
              <a:t>. Del 8 al 10 de noviembre de 2019; Palacio de la Rumba. </a:t>
            </a:r>
          </a:p>
          <a:p>
            <a:pPr algn="just"/>
            <a:r>
              <a:rPr lang="es-ES" sz="3200" b="1" dirty="0">
                <a:latin typeface="Arial" panose="020B0604020202020204" pitchFamily="34" charset="0"/>
                <a:cs typeface="Arial" panose="020B0604020202020204" pitchFamily="34" charset="0"/>
              </a:rPr>
              <a:t>Entrega del Premio Literario “Luis Rogelio Nogueras”</a:t>
            </a:r>
            <a:r>
              <a:rPr lang="es-ES" sz="3200" dirty="0">
                <a:latin typeface="Arial" panose="020B0604020202020204" pitchFamily="34" charset="0"/>
                <a:cs typeface="Arial" panose="020B0604020202020204" pitchFamily="34" charset="0"/>
              </a:rPr>
              <a:t>. 16 de noviembre 2019. </a:t>
            </a:r>
          </a:p>
          <a:p>
            <a:pPr algn="just"/>
            <a:r>
              <a:rPr lang="es-ES" sz="3200" b="1" dirty="0">
                <a:latin typeface="Arial" panose="020B0604020202020204" pitchFamily="34" charset="0"/>
                <a:cs typeface="Arial" panose="020B0604020202020204" pitchFamily="34" charset="0"/>
              </a:rPr>
              <a:t>Festival </a:t>
            </a:r>
            <a:r>
              <a:rPr lang="es-ES" sz="3200" b="1" dirty="0" err="1">
                <a:latin typeface="Arial" panose="020B0604020202020204" pitchFamily="34" charset="0"/>
                <a:cs typeface="Arial" panose="020B0604020202020204" pitchFamily="34" charset="0"/>
              </a:rPr>
              <a:t>Danzonchá</a:t>
            </a:r>
            <a:r>
              <a:rPr lang="es-ES" sz="3200" b="1" dirty="0">
                <a:latin typeface="Arial" panose="020B0604020202020204" pitchFamily="34" charset="0"/>
                <a:cs typeface="Arial" panose="020B0604020202020204" pitchFamily="34" charset="0"/>
              </a:rPr>
              <a:t> </a:t>
            </a:r>
            <a:r>
              <a:rPr lang="es-ES" sz="3200" dirty="0">
                <a:latin typeface="Arial" panose="020B0604020202020204" pitchFamily="34" charset="0"/>
                <a:cs typeface="Arial" panose="020B0604020202020204" pitchFamily="34" charset="0"/>
              </a:rPr>
              <a:t>en La Habana Vieja. Promoción del baile del Danzón y el </a:t>
            </a:r>
            <a:r>
              <a:rPr lang="es-ES" sz="3200" dirty="0" err="1">
                <a:latin typeface="Arial" panose="020B0604020202020204" pitchFamily="34" charset="0"/>
                <a:cs typeface="Arial" panose="020B0604020202020204" pitchFamily="34" charset="0"/>
              </a:rPr>
              <a:t>Cha</a:t>
            </a:r>
            <a:r>
              <a:rPr lang="es-ES" sz="3200" dirty="0">
                <a:latin typeface="Arial" panose="020B0604020202020204" pitchFamily="34" charset="0"/>
                <a:cs typeface="Arial" panose="020B0604020202020204" pitchFamily="34" charset="0"/>
              </a:rPr>
              <a:t> </a:t>
            </a:r>
            <a:r>
              <a:rPr lang="es-ES" sz="3200" dirty="0" err="1">
                <a:latin typeface="Arial" panose="020B0604020202020204" pitchFamily="34" charset="0"/>
                <a:cs typeface="Arial" panose="020B0604020202020204" pitchFamily="34" charset="0"/>
              </a:rPr>
              <a:t>cha</a:t>
            </a:r>
            <a:r>
              <a:rPr lang="es-ES" sz="3200" dirty="0">
                <a:latin typeface="Arial" panose="020B0604020202020204" pitchFamily="34" charset="0"/>
                <a:cs typeface="Arial" panose="020B0604020202020204" pitchFamily="34" charset="0"/>
              </a:rPr>
              <a:t> </a:t>
            </a:r>
            <a:r>
              <a:rPr lang="es-ES" sz="3200" dirty="0" err="1">
                <a:latin typeface="Arial" panose="020B0604020202020204" pitchFamily="34" charset="0"/>
                <a:cs typeface="Arial" panose="020B0604020202020204" pitchFamily="34" charset="0"/>
              </a:rPr>
              <a:t>chá</a:t>
            </a:r>
            <a:r>
              <a:rPr lang="es-ES" sz="3200" dirty="0">
                <a:latin typeface="Arial" panose="020B0604020202020204" pitchFamily="34" charset="0"/>
                <a:cs typeface="Arial" panose="020B0604020202020204" pitchFamily="34" charset="0"/>
              </a:rPr>
              <a:t>. </a:t>
            </a:r>
          </a:p>
          <a:p>
            <a:pPr algn="just"/>
            <a:r>
              <a:rPr lang="es-ES" sz="3200" b="1" dirty="0">
                <a:latin typeface="Arial" panose="020B0604020202020204" pitchFamily="34" charset="0"/>
                <a:cs typeface="Arial" panose="020B0604020202020204" pitchFamily="34" charset="0"/>
              </a:rPr>
              <a:t>Conciertos Cantarle a La Habana </a:t>
            </a:r>
            <a:r>
              <a:rPr lang="es-ES" sz="3200" dirty="0">
                <a:latin typeface="Arial" panose="020B0604020202020204" pitchFamily="34" charset="0"/>
                <a:cs typeface="Arial" panose="020B0604020202020204" pitchFamily="34" charset="0"/>
              </a:rPr>
              <a:t>liderados por Gerardo Alfonso.</a:t>
            </a:r>
          </a:p>
          <a:p>
            <a:pPr algn="just"/>
            <a:r>
              <a:rPr lang="es-ES" sz="3200" b="1" dirty="0">
                <a:latin typeface="Arial" panose="020B0604020202020204" pitchFamily="34" charset="0"/>
                <a:cs typeface="Arial" panose="020B0604020202020204" pitchFamily="34" charset="0"/>
              </a:rPr>
              <a:t>Con ciertos habaneros</a:t>
            </a:r>
            <a:r>
              <a:rPr lang="es-ES" sz="3200" dirty="0">
                <a:latin typeface="Arial" panose="020B0604020202020204" pitchFamily="34" charset="0"/>
                <a:cs typeface="Arial" panose="020B0604020202020204" pitchFamily="34" charset="0"/>
              </a:rPr>
              <a:t>. 28 de noviembre de 2019.</a:t>
            </a:r>
          </a:p>
          <a:p>
            <a:pPr algn="just"/>
            <a:r>
              <a:rPr lang="es-ES" sz="3200" b="1" dirty="0">
                <a:latin typeface="Arial" panose="020B0604020202020204" pitchFamily="34" charset="0"/>
                <a:cs typeface="Arial" panose="020B0604020202020204" pitchFamily="34" charset="0"/>
              </a:rPr>
              <a:t>Wemilere</a:t>
            </a:r>
            <a:r>
              <a:rPr lang="es-ES" sz="3200" dirty="0">
                <a:latin typeface="Arial" panose="020B0604020202020204" pitchFamily="34" charset="0"/>
                <a:cs typeface="Arial" panose="020B0604020202020204" pitchFamily="34" charset="0"/>
              </a:rPr>
              <a:t> en su 25 aniversario, en Guanabacoa. Del 10 al 16 de noviembre 2019. </a:t>
            </a:r>
          </a:p>
          <a:p>
            <a:pPr algn="just"/>
            <a:endParaRPr lang="es-ES" sz="3200" dirty="0">
              <a:latin typeface="Arial" panose="020B0604020202020204" pitchFamily="34" charset="0"/>
              <a:cs typeface="Arial" panose="020B0604020202020204" pitchFamily="34" charset="0"/>
            </a:endParaRPr>
          </a:p>
        </p:txBody>
      </p:sp>
      <p:pic>
        <p:nvPicPr>
          <p:cNvPr id="5" name="Imagen 4"/>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20104100" cy="2010410"/>
          </a:xfrm>
          <a:prstGeom prst="rect">
            <a:avLst/>
          </a:prstGeom>
        </p:spPr>
      </p:pic>
    </p:spTree>
    <p:extLst>
      <p:ext uri="{BB962C8B-B14F-4D97-AF65-F5344CB8AC3E}">
        <p14:creationId xmlns:p14="http://schemas.microsoft.com/office/powerpoint/2010/main" val="21562720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80924" y="2457450"/>
            <a:ext cx="18942250" cy="1219200"/>
          </a:xfrm>
        </p:spPr>
        <p:txBody>
          <a:bodyPr/>
          <a:lstStyle/>
          <a:p>
            <a:pPr algn="ctr"/>
            <a:r>
              <a:rPr lang="es-ES" sz="3200" b="1" dirty="0">
                <a:latin typeface="Arial" panose="020B0604020202020204" pitchFamily="34" charset="0"/>
                <a:cs typeface="Arial" panose="020B0604020202020204" pitchFamily="34" charset="0"/>
              </a:rPr>
              <a:t>PLAN DE ACTIVIDADES</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Noviembre 2019</a:t>
            </a:r>
            <a:br>
              <a:rPr lang="es-ES" sz="3200" b="1" dirty="0">
                <a:latin typeface="Arial" panose="020B0604020202020204" pitchFamily="34" charset="0"/>
                <a:cs typeface="Arial" panose="020B0604020202020204" pitchFamily="34" charset="0"/>
              </a:rPr>
            </a:br>
            <a:r>
              <a:rPr lang="es-ES" sz="3200" b="1" dirty="0">
                <a:solidFill>
                  <a:srgbClr val="FF0000"/>
                </a:solidFill>
                <a:latin typeface="Arial" panose="020B0604020202020204" pitchFamily="34" charset="0"/>
                <a:cs typeface="Arial" panose="020B0604020202020204" pitchFamily="34" charset="0"/>
              </a:rPr>
              <a:t>LO MÁS GRANDE</a:t>
            </a:r>
            <a:br>
              <a:rPr lang="es-ES" sz="3200" b="1" dirty="0">
                <a:latin typeface="Arial" panose="020B0604020202020204" pitchFamily="34" charset="0"/>
                <a:cs typeface="Arial" panose="020B0604020202020204" pitchFamily="34" charset="0"/>
              </a:rPr>
            </a:br>
            <a:endParaRPr lang="es-ES" sz="3200" b="1" dirty="0">
              <a:latin typeface="Arial" panose="020B0604020202020204" pitchFamily="34" charset="0"/>
              <a:cs typeface="Arial" panose="020B0604020202020204" pitchFamily="34" charset="0"/>
            </a:endParaRPr>
          </a:p>
        </p:txBody>
      </p:sp>
      <p:sp>
        <p:nvSpPr>
          <p:cNvPr id="3" name="Marcador de texto 2"/>
          <p:cNvSpPr>
            <a:spLocks noGrp="1"/>
          </p:cNvSpPr>
          <p:nvPr>
            <p:ph type="body" idx="1"/>
          </p:nvPr>
        </p:nvSpPr>
        <p:spPr>
          <a:xfrm>
            <a:off x="580924" y="3829050"/>
            <a:ext cx="18942250" cy="5894042"/>
          </a:xfrm>
        </p:spPr>
        <p:txBody>
          <a:bodyPr/>
          <a:lstStyle/>
          <a:p>
            <a:pPr algn="just"/>
            <a:r>
              <a:rPr lang="es-ES" sz="3200" b="1" dirty="0">
                <a:latin typeface="Arial" panose="020B0604020202020204" pitchFamily="34" charset="0"/>
                <a:cs typeface="Arial" panose="020B0604020202020204" pitchFamily="34" charset="0"/>
              </a:rPr>
              <a:t>Alabanza</a:t>
            </a:r>
            <a:r>
              <a:rPr lang="es-ES" sz="3200" dirty="0">
                <a:latin typeface="Arial" panose="020B0604020202020204" pitchFamily="34" charset="0"/>
                <a:cs typeface="Arial" panose="020B0604020202020204" pitchFamily="34" charset="0"/>
              </a:rPr>
              <a:t>, evento de danza con carácter internacional y nacional dedicado a bailar los ritmos que identifican la danza cubana. Del 16 al 21 de noviembre de 2019; Teatro América. </a:t>
            </a:r>
          </a:p>
          <a:p>
            <a:pPr algn="just"/>
            <a:r>
              <a:rPr lang="es-ES" sz="3200" b="1" dirty="0">
                <a:latin typeface="Arial" panose="020B0604020202020204" pitchFamily="34" charset="0"/>
                <a:cs typeface="Arial" panose="020B0604020202020204" pitchFamily="34" charset="0"/>
              </a:rPr>
              <a:t>Salón CIUDAD 500</a:t>
            </a:r>
            <a:r>
              <a:rPr lang="es-ES" sz="3200" dirty="0">
                <a:latin typeface="Arial" panose="020B0604020202020204" pitchFamily="34" charset="0"/>
                <a:cs typeface="Arial" panose="020B0604020202020204" pitchFamily="34" charset="0"/>
              </a:rPr>
              <a:t>. Premiación en todas las galerías de la ciudad en noviembre, 2019. </a:t>
            </a:r>
          </a:p>
          <a:p>
            <a:pPr algn="just"/>
            <a:r>
              <a:rPr lang="es-ES" sz="3200" b="1" dirty="0">
                <a:latin typeface="Arial" panose="020B0604020202020204" pitchFamily="34" charset="0"/>
                <a:cs typeface="Arial" panose="020B0604020202020204" pitchFamily="34" charset="0"/>
              </a:rPr>
              <a:t>Noviembre fotográfico</a:t>
            </a:r>
            <a:r>
              <a:rPr lang="es-ES" sz="3200" dirty="0">
                <a:latin typeface="Arial" panose="020B0604020202020204" pitchFamily="34" charset="0"/>
                <a:cs typeface="Arial" panose="020B0604020202020204" pitchFamily="34" charset="0"/>
              </a:rPr>
              <a:t>. Exposición de fotografía dedicada a la ciudad y entrega de premio.  16 de noviembre de 2019. </a:t>
            </a:r>
          </a:p>
          <a:p>
            <a:pPr algn="just"/>
            <a:r>
              <a:rPr lang="es-ES" sz="3200" b="1" dirty="0">
                <a:latin typeface="Arial" panose="020B0604020202020204" pitchFamily="34" charset="0"/>
                <a:cs typeface="Arial" panose="020B0604020202020204" pitchFamily="34" charset="0"/>
              </a:rPr>
              <a:t>Catálogo de fotos inspiradas en textos de Alejo Carpentier “El Reino de Este Mundo”. </a:t>
            </a:r>
            <a:r>
              <a:rPr lang="es-ES" sz="3200" dirty="0">
                <a:latin typeface="Arial" panose="020B0604020202020204" pitchFamily="34" charset="0"/>
                <a:cs typeface="Arial" panose="020B0604020202020204" pitchFamily="34" charset="0"/>
              </a:rPr>
              <a:t>Biblioteca Nacional “José Martí”; todo noviembre de 2019. </a:t>
            </a:r>
          </a:p>
          <a:p>
            <a:pPr algn="just"/>
            <a:r>
              <a:rPr lang="es-ES" sz="3200" b="1" dirty="0">
                <a:latin typeface="Arial" panose="020B0604020202020204" pitchFamily="34" charset="0"/>
                <a:cs typeface="Arial" panose="020B0604020202020204" pitchFamily="34" charset="0"/>
              </a:rPr>
              <a:t>Proyecto Arte Moda</a:t>
            </a:r>
            <a:r>
              <a:rPr lang="es-ES" sz="3200" dirty="0">
                <a:latin typeface="Arial" panose="020B0604020202020204" pitchFamily="34" charset="0"/>
                <a:cs typeface="Arial" panose="020B0604020202020204" pitchFamily="34" charset="0"/>
              </a:rPr>
              <a:t>. Museo Nacional de Bellas Artes. </a:t>
            </a:r>
          </a:p>
          <a:p>
            <a:pPr algn="just"/>
            <a:r>
              <a:rPr lang="es-ES" sz="3200" b="1" dirty="0">
                <a:latin typeface="Arial" panose="020B0604020202020204" pitchFamily="34" charset="0"/>
                <a:cs typeface="Arial" panose="020B0604020202020204" pitchFamily="34" charset="0"/>
              </a:rPr>
              <a:t>Semana de la moda.</a:t>
            </a:r>
          </a:p>
          <a:p>
            <a:pPr algn="just"/>
            <a:r>
              <a:rPr lang="es-ES" sz="3200" b="1" dirty="0">
                <a:latin typeface="Arial" panose="020B0604020202020204" pitchFamily="34" charset="0"/>
                <a:cs typeface="Arial" panose="020B0604020202020204" pitchFamily="34" charset="0"/>
              </a:rPr>
              <a:t>Concierto Especial de la Orquesta Sinfónica de la Universidad de las Artes. </a:t>
            </a:r>
            <a:r>
              <a:rPr lang="es-ES" sz="3200" dirty="0">
                <a:latin typeface="Arial" panose="020B0604020202020204" pitchFamily="34" charset="0"/>
                <a:cs typeface="Arial" panose="020B0604020202020204" pitchFamily="34" charset="0"/>
              </a:rPr>
              <a:t>Oratorio San Felipe Nery del Centro Histórico de la Habana Vieja. </a:t>
            </a:r>
          </a:p>
        </p:txBody>
      </p:sp>
      <p:pic>
        <p:nvPicPr>
          <p:cNvPr id="5" name="Imagen 4"/>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20104100" cy="2010410"/>
          </a:xfrm>
          <a:prstGeom prst="rect">
            <a:avLst/>
          </a:prstGeom>
        </p:spPr>
      </p:pic>
    </p:spTree>
    <p:extLst>
      <p:ext uri="{BB962C8B-B14F-4D97-AF65-F5344CB8AC3E}">
        <p14:creationId xmlns:p14="http://schemas.microsoft.com/office/powerpoint/2010/main" val="34077308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80924" y="2457450"/>
            <a:ext cx="18942250" cy="1219200"/>
          </a:xfrm>
        </p:spPr>
        <p:txBody>
          <a:bodyPr/>
          <a:lstStyle/>
          <a:p>
            <a:pPr algn="ctr"/>
            <a:r>
              <a:rPr lang="es-ES" sz="3200" b="1" dirty="0">
                <a:latin typeface="Arial" panose="020B0604020202020204" pitchFamily="34" charset="0"/>
                <a:cs typeface="Arial" panose="020B0604020202020204" pitchFamily="34" charset="0"/>
              </a:rPr>
              <a:t>PLAN DE ACTIVIDADES</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Noviembre 2019</a:t>
            </a:r>
            <a:br>
              <a:rPr lang="es-ES" sz="3200" b="1" dirty="0">
                <a:latin typeface="Arial" panose="020B0604020202020204" pitchFamily="34" charset="0"/>
                <a:cs typeface="Arial" panose="020B0604020202020204" pitchFamily="34" charset="0"/>
              </a:rPr>
            </a:br>
            <a:r>
              <a:rPr lang="es-ES" sz="3200" b="1" dirty="0">
                <a:solidFill>
                  <a:srgbClr val="FF0000"/>
                </a:solidFill>
                <a:latin typeface="Arial" panose="020B0604020202020204" pitchFamily="34" charset="0"/>
                <a:cs typeface="Arial" panose="020B0604020202020204" pitchFamily="34" charset="0"/>
              </a:rPr>
              <a:t>LO MÁS GRANDE</a:t>
            </a:r>
            <a:br>
              <a:rPr lang="es-ES" sz="3200" b="1" dirty="0">
                <a:latin typeface="Arial" panose="020B0604020202020204" pitchFamily="34" charset="0"/>
                <a:cs typeface="Arial" panose="020B0604020202020204" pitchFamily="34" charset="0"/>
              </a:rPr>
            </a:br>
            <a:endParaRPr lang="es-ES" sz="3200" b="1" dirty="0">
              <a:latin typeface="Arial" panose="020B0604020202020204" pitchFamily="34" charset="0"/>
              <a:cs typeface="Arial" panose="020B0604020202020204" pitchFamily="34" charset="0"/>
            </a:endParaRPr>
          </a:p>
        </p:txBody>
      </p:sp>
      <p:sp>
        <p:nvSpPr>
          <p:cNvPr id="3" name="Marcador de texto 2"/>
          <p:cNvSpPr>
            <a:spLocks noGrp="1"/>
          </p:cNvSpPr>
          <p:nvPr>
            <p:ph type="body" idx="1"/>
          </p:nvPr>
        </p:nvSpPr>
        <p:spPr>
          <a:xfrm>
            <a:off x="580924" y="3829050"/>
            <a:ext cx="18942250" cy="5894042"/>
          </a:xfrm>
        </p:spPr>
        <p:txBody>
          <a:bodyPr/>
          <a:lstStyle/>
          <a:p>
            <a:pPr algn="just"/>
            <a:r>
              <a:rPr lang="es-ES" sz="3200" b="1" dirty="0">
                <a:latin typeface="Arial" panose="020B0604020202020204" pitchFamily="34" charset="0"/>
                <a:cs typeface="Arial" panose="020B0604020202020204" pitchFamily="34" charset="0"/>
              </a:rPr>
              <a:t>Clausura de la exposición del concurso fotográfico con el tema «La Habana y sus protagonistas». </a:t>
            </a:r>
            <a:r>
              <a:rPr lang="es-ES" sz="3200" dirty="0">
                <a:latin typeface="Arial" panose="020B0604020202020204" pitchFamily="34" charset="0"/>
                <a:cs typeface="Arial" panose="020B0604020202020204" pitchFamily="34" charset="0"/>
              </a:rPr>
              <a:t>29 de noviembre de 2019. </a:t>
            </a:r>
          </a:p>
          <a:p>
            <a:pPr algn="just"/>
            <a:r>
              <a:rPr lang="es-ES" sz="3200" b="1" dirty="0" err="1">
                <a:latin typeface="Arial" panose="020B0604020202020204" pitchFamily="34" charset="0"/>
                <a:cs typeface="Arial" panose="020B0604020202020204" pitchFamily="34" charset="0"/>
              </a:rPr>
              <a:t>JoJazz</a:t>
            </a:r>
            <a:r>
              <a:rPr lang="es-ES" sz="3200" dirty="0">
                <a:latin typeface="Arial" panose="020B0604020202020204" pitchFamily="34" charset="0"/>
                <a:cs typeface="Arial" panose="020B0604020202020204" pitchFamily="34" charset="0"/>
              </a:rPr>
              <a:t> dedicado a los 500 años de fundada la Villa de San Cristóbal de La Habana.  </a:t>
            </a:r>
          </a:p>
          <a:p>
            <a:pPr algn="just"/>
            <a:r>
              <a:rPr lang="es-ES" sz="3200" b="1" dirty="0">
                <a:latin typeface="Arial" panose="020B0604020202020204" pitchFamily="34" charset="0"/>
                <a:cs typeface="Arial" panose="020B0604020202020204" pitchFamily="34" charset="0"/>
              </a:rPr>
              <a:t>Expo “Huellas sobre la ciudad”. </a:t>
            </a:r>
            <a:r>
              <a:rPr lang="es-ES" sz="3200" dirty="0">
                <a:latin typeface="Arial" panose="020B0604020202020204" pitchFamily="34" charset="0"/>
                <a:cs typeface="Arial" panose="020B0604020202020204" pitchFamily="34" charset="0"/>
              </a:rPr>
              <a:t>Obras de 50 pintores que han contribuido al Proyecto de la Oficina del Historiador de la Ciudad, quedarán colgadas en las rejas del Castillo de la Real Fuerza. Colateralmente se organiza </a:t>
            </a:r>
            <a:r>
              <a:rPr lang="es-ES" sz="3200" b="1" dirty="0">
                <a:latin typeface="Arial" panose="020B0604020202020204" pitchFamily="34" charset="0"/>
                <a:cs typeface="Arial" panose="020B0604020202020204" pitchFamily="34" charset="0"/>
              </a:rPr>
              <a:t> </a:t>
            </a:r>
            <a:r>
              <a:rPr lang="es-ES" sz="3200" dirty="0">
                <a:latin typeface="Arial" panose="020B0604020202020204" pitchFamily="34" charset="0"/>
                <a:cs typeface="Arial" panose="020B0604020202020204" pitchFamily="34" charset="0"/>
              </a:rPr>
              <a:t>Programa Cultural con Talleres para Niños y Adolescentes, así como Conciertos.</a:t>
            </a:r>
          </a:p>
          <a:p>
            <a:pPr algn="just"/>
            <a:r>
              <a:rPr lang="es-ES" sz="3200" b="1" dirty="0">
                <a:latin typeface="Arial" panose="020B0604020202020204" pitchFamily="34" charset="0"/>
                <a:cs typeface="Arial" panose="020B0604020202020204" pitchFamily="34" charset="0"/>
              </a:rPr>
              <a:t>Proyecciones de las Postales del Libro “La Habana Revisitada”</a:t>
            </a:r>
            <a:r>
              <a:rPr lang="es-ES" sz="3200" dirty="0">
                <a:latin typeface="Arial" panose="020B0604020202020204" pitchFamily="34" charset="0"/>
                <a:cs typeface="Arial" panose="020B0604020202020204" pitchFamily="34" charset="0"/>
              </a:rPr>
              <a:t>, de </a:t>
            </a:r>
            <a:r>
              <a:rPr lang="es-ES" sz="3200" dirty="0" err="1">
                <a:latin typeface="Arial" panose="020B0604020202020204" pitchFamily="34" charset="0"/>
                <a:cs typeface="Arial" panose="020B0604020202020204" pitchFamily="34" charset="0"/>
              </a:rPr>
              <a:t>Cathryn</a:t>
            </a:r>
            <a:r>
              <a:rPr lang="es-ES" sz="3200" dirty="0">
                <a:latin typeface="Arial" panose="020B0604020202020204" pitchFamily="34" charset="0"/>
                <a:cs typeface="Arial" panose="020B0604020202020204" pitchFamily="34" charset="0"/>
              </a:rPr>
              <a:t> </a:t>
            </a:r>
            <a:r>
              <a:rPr lang="es-ES" sz="3200" dirty="0" err="1">
                <a:latin typeface="Arial" panose="020B0604020202020204" pitchFamily="34" charset="0"/>
                <a:cs typeface="Arial" panose="020B0604020202020204" pitchFamily="34" charset="0"/>
              </a:rPr>
              <a:t>Griffith</a:t>
            </a:r>
            <a:r>
              <a:rPr lang="es-ES" sz="3200" dirty="0">
                <a:latin typeface="Arial" panose="020B0604020202020204" pitchFamily="34" charset="0"/>
                <a:cs typeface="Arial" panose="020B0604020202020204" pitchFamily="34" charset="0"/>
              </a:rPr>
              <a:t>. Plaza de San Francisco de Asís.</a:t>
            </a:r>
          </a:p>
          <a:p>
            <a:pPr algn="just"/>
            <a:r>
              <a:rPr lang="es-ES" sz="3200" dirty="0">
                <a:latin typeface="Arial" panose="020B0604020202020204" pitchFamily="34" charset="0"/>
                <a:cs typeface="Arial" panose="020B0604020202020204" pitchFamily="34" charset="0"/>
              </a:rPr>
              <a:t>Convención Internacional de Actividad Física y Deportes </a:t>
            </a:r>
            <a:r>
              <a:rPr lang="es-ES" sz="3200" b="1" dirty="0">
                <a:latin typeface="Arial" panose="020B0604020202020204" pitchFamily="34" charset="0"/>
                <a:cs typeface="Arial" panose="020B0604020202020204" pitchFamily="34" charset="0"/>
              </a:rPr>
              <a:t>AFIDE 2019</a:t>
            </a:r>
            <a:r>
              <a:rPr lang="es-ES" sz="3200" dirty="0">
                <a:latin typeface="Arial" panose="020B0604020202020204" pitchFamily="34" charset="0"/>
                <a:cs typeface="Arial" panose="020B0604020202020204" pitchFamily="34" charset="0"/>
              </a:rPr>
              <a:t>. Palacio de las Convenciones.</a:t>
            </a:r>
          </a:p>
          <a:p>
            <a:pPr algn="just"/>
            <a:r>
              <a:rPr lang="es-ES" sz="3200" b="1" dirty="0">
                <a:latin typeface="Arial" panose="020B0604020202020204" pitchFamily="34" charset="0"/>
                <a:cs typeface="Arial" panose="020B0604020202020204" pitchFamily="34" charset="0"/>
              </a:rPr>
              <a:t>FITTCUBA</a:t>
            </a:r>
            <a:r>
              <a:rPr lang="es-ES" sz="3200" dirty="0">
                <a:latin typeface="Arial" panose="020B0604020202020204" pitchFamily="34" charset="0"/>
                <a:cs typeface="Arial" panose="020B0604020202020204" pitchFamily="34" charset="0"/>
              </a:rPr>
              <a:t>. Del 8 al 10 de noviembre de 2019.</a:t>
            </a:r>
          </a:p>
          <a:p>
            <a:pPr algn="just"/>
            <a:r>
              <a:rPr lang="es-ES" sz="3200" b="1" dirty="0">
                <a:latin typeface="Arial" panose="020B0604020202020204" pitchFamily="34" charset="0"/>
                <a:cs typeface="Arial" panose="020B0604020202020204" pitchFamily="34" charset="0"/>
              </a:rPr>
              <a:t>MARACUBA.</a:t>
            </a:r>
          </a:p>
          <a:p>
            <a:pPr algn="just"/>
            <a:r>
              <a:rPr lang="es-ES" sz="3200" b="1" dirty="0">
                <a:latin typeface="Arial" panose="020B0604020202020204" pitchFamily="34" charset="0"/>
                <a:cs typeface="Arial" panose="020B0604020202020204" pitchFamily="34" charset="0"/>
              </a:rPr>
              <a:t>MARHABANA.</a:t>
            </a:r>
          </a:p>
        </p:txBody>
      </p:sp>
      <p:pic>
        <p:nvPicPr>
          <p:cNvPr id="5" name="Imagen 4"/>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20104100" cy="2010410"/>
          </a:xfrm>
          <a:prstGeom prst="rect">
            <a:avLst/>
          </a:prstGeom>
        </p:spPr>
      </p:pic>
    </p:spTree>
    <p:extLst>
      <p:ext uri="{BB962C8B-B14F-4D97-AF65-F5344CB8AC3E}">
        <p14:creationId xmlns:p14="http://schemas.microsoft.com/office/powerpoint/2010/main" val="7219734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80924" y="2457450"/>
            <a:ext cx="18942250" cy="838200"/>
          </a:xfrm>
        </p:spPr>
        <p:txBody>
          <a:bodyPr/>
          <a:lstStyle/>
          <a:p>
            <a:pPr algn="ctr"/>
            <a:r>
              <a:rPr lang="es-ES" sz="3200" b="1" dirty="0">
                <a:latin typeface="Arial" panose="020B0604020202020204" pitchFamily="34" charset="0"/>
                <a:cs typeface="Arial" panose="020B0604020202020204" pitchFamily="34" charset="0"/>
              </a:rPr>
              <a:t>PLAN DE ACTIVIDADES</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Diciembre 2019</a:t>
            </a:r>
            <a:br>
              <a:rPr lang="es-ES" sz="3200" b="1" dirty="0">
                <a:latin typeface="Arial" panose="020B0604020202020204" pitchFamily="34" charset="0"/>
                <a:cs typeface="Arial" panose="020B0604020202020204" pitchFamily="34" charset="0"/>
              </a:rPr>
            </a:br>
            <a:br>
              <a:rPr lang="es-ES" sz="3200" b="1" dirty="0">
                <a:latin typeface="Arial" panose="020B0604020202020204" pitchFamily="34" charset="0"/>
                <a:cs typeface="Arial" panose="020B0604020202020204" pitchFamily="34" charset="0"/>
              </a:rPr>
            </a:br>
            <a:endParaRPr lang="es-ES" sz="3200" b="1" dirty="0">
              <a:latin typeface="Arial" panose="020B0604020202020204" pitchFamily="34" charset="0"/>
              <a:cs typeface="Arial" panose="020B0604020202020204" pitchFamily="34" charset="0"/>
            </a:endParaRPr>
          </a:p>
        </p:txBody>
      </p:sp>
      <p:sp>
        <p:nvSpPr>
          <p:cNvPr id="3" name="Marcador de texto 2"/>
          <p:cNvSpPr>
            <a:spLocks noGrp="1"/>
          </p:cNvSpPr>
          <p:nvPr>
            <p:ph type="body" idx="1"/>
          </p:nvPr>
        </p:nvSpPr>
        <p:spPr>
          <a:xfrm>
            <a:off x="580924" y="3448612"/>
            <a:ext cx="18942250" cy="6400238"/>
          </a:xfrm>
        </p:spPr>
        <p:txBody>
          <a:bodyPr/>
          <a:lstStyle/>
          <a:p>
            <a:pPr algn="just"/>
            <a:r>
              <a:rPr lang="es-ES" sz="3200" b="1" dirty="0">
                <a:solidFill>
                  <a:srgbClr val="FF0000"/>
                </a:solidFill>
                <a:latin typeface="Arial" panose="020B0604020202020204" pitchFamily="34" charset="0"/>
                <a:cs typeface="Arial" panose="020B0604020202020204" pitchFamily="34" charset="0"/>
              </a:rPr>
              <a:t>Concierto Homenaje por los 50 Años de Van </a:t>
            </a:r>
            <a:r>
              <a:rPr lang="es-ES" sz="3200" b="1" dirty="0" err="1">
                <a:solidFill>
                  <a:srgbClr val="FF0000"/>
                </a:solidFill>
                <a:latin typeface="Arial" panose="020B0604020202020204" pitchFamily="34" charset="0"/>
                <a:cs typeface="Arial" panose="020B0604020202020204" pitchFamily="34" charset="0"/>
              </a:rPr>
              <a:t>Van</a:t>
            </a:r>
            <a:r>
              <a:rPr lang="es-ES" sz="3200" b="1" dirty="0">
                <a:latin typeface="Arial" panose="020B0604020202020204" pitchFamily="34" charset="0"/>
                <a:cs typeface="Arial" panose="020B0604020202020204" pitchFamily="34" charset="0"/>
              </a:rPr>
              <a:t>. </a:t>
            </a:r>
            <a:r>
              <a:rPr lang="es-ES" sz="3200" dirty="0">
                <a:latin typeface="Arial" panose="020B0604020202020204" pitchFamily="34" charset="0"/>
                <a:cs typeface="Arial" panose="020B0604020202020204" pitchFamily="34" charset="0"/>
              </a:rPr>
              <a:t>Participa la Enseñanza Artística. Se entregará el Bajo de </a:t>
            </a:r>
            <a:r>
              <a:rPr lang="es-ES" sz="3200" dirty="0" err="1">
                <a:latin typeface="Arial" panose="020B0604020202020204" pitchFamily="34" charset="0"/>
                <a:cs typeface="Arial" panose="020B0604020202020204" pitchFamily="34" charset="0"/>
              </a:rPr>
              <a:t>Formell</a:t>
            </a:r>
            <a:r>
              <a:rPr lang="es-ES" sz="3200" dirty="0">
                <a:latin typeface="Arial" panose="020B0604020202020204" pitchFamily="34" charset="0"/>
                <a:cs typeface="Arial" panose="020B0604020202020204" pitchFamily="34" charset="0"/>
              </a:rPr>
              <a:t> creado por la Fundación Caguayo para la ocasión. 5 de diciembre de 2019.</a:t>
            </a:r>
            <a:endParaRPr lang="es-ES" sz="3200" b="1" dirty="0">
              <a:latin typeface="Arial" panose="020B0604020202020204" pitchFamily="34" charset="0"/>
              <a:cs typeface="Arial" panose="020B0604020202020204" pitchFamily="34" charset="0"/>
            </a:endParaRPr>
          </a:p>
          <a:p>
            <a:pPr algn="just"/>
            <a:r>
              <a:rPr lang="es-ES" sz="3200" b="1" dirty="0">
                <a:latin typeface="Arial" panose="020B0604020202020204" pitchFamily="34" charset="0"/>
                <a:cs typeface="Arial" panose="020B0604020202020204" pitchFamily="34" charset="0"/>
              </a:rPr>
              <a:t>Conciertos Cantarle a La Habana </a:t>
            </a:r>
            <a:r>
              <a:rPr lang="es-ES" sz="3200" dirty="0">
                <a:latin typeface="Arial" panose="020B0604020202020204" pitchFamily="34" charset="0"/>
                <a:cs typeface="Arial" panose="020B0604020202020204" pitchFamily="34" charset="0"/>
              </a:rPr>
              <a:t>liderados por Gerardo Alfonso</a:t>
            </a:r>
            <a:r>
              <a:rPr lang="es-ES" sz="3200" b="1" dirty="0">
                <a:latin typeface="Arial" panose="020B0604020202020204" pitchFamily="34" charset="0"/>
                <a:cs typeface="Arial" panose="020B0604020202020204" pitchFamily="34" charset="0"/>
              </a:rPr>
              <a:t>. </a:t>
            </a:r>
          </a:p>
          <a:p>
            <a:pPr algn="just"/>
            <a:r>
              <a:rPr lang="es-ES" sz="3200" b="1" dirty="0">
                <a:latin typeface="Arial" panose="020B0604020202020204" pitchFamily="34" charset="0"/>
                <a:cs typeface="Arial" panose="020B0604020202020204" pitchFamily="34" charset="0"/>
              </a:rPr>
              <a:t>Con ciertos habaneros. </a:t>
            </a:r>
            <a:r>
              <a:rPr lang="es-ES" sz="3200" dirty="0">
                <a:latin typeface="Arial" panose="020B0604020202020204" pitchFamily="34" charset="0"/>
                <a:cs typeface="Arial" panose="020B0604020202020204" pitchFamily="34" charset="0"/>
              </a:rPr>
              <a:t>26 de diciembre de 2019.</a:t>
            </a:r>
            <a:endParaRPr lang="es-ES" sz="3200" b="1" dirty="0">
              <a:latin typeface="Arial" panose="020B0604020202020204" pitchFamily="34" charset="0"/>
              <a:cs typeface="Arial" panose="020B0604020202020204" pitchFamily="34" charset="0"/>
            </a:endParaRPr>
          </a:p>
          <a:p>
            <a:pPr algn="just"/>
            <a:r>
              <a:rPr lang="es-ES" sz="3200" b="1" dirty="0">
                <a:latin typeface="Arial" panose="020B0604020202020204" pitchFamily="34" charset="0"/>
                <a:cs typeface="Arial" panose="020B0604020202020204" pitchFamily="34" charset="0"/>
              </a:rPr>
              <a:t>Festejos de Las Parrandas Santiagueras </a:t>
            </a:r>
            <a:r>
              <a:rPr lang="es-ES" sz="3200" dirty="0">
                <a:latin typeface="Arial" panose="020B0604020202020204" pitchFamily="34" charset="0"/>
                <a:cs typeface="Arial" panose="020B0604020202020204" pitchFamily="34" charset="0"/>
              </a:rPr>
              <a:t>en Boyeros</a:t>
            </a:r>
            <a:r>
              <a:rPr lang="es-ES" sz="3200" b="1" dirty="0">
                <a:latin typeface="Arial" panose="020B0604020202020204" pitchFamily="34" charset="0"/>
                <a:cs typeface="Arial" panose="020B0604020202020204" pitchFamily="34" charset="0"/>
              </a:rPr>
              <a:t>. </a:t>
            </a:r>
            <a:r>
              <a:rPr lang="es-ES" sz="3200" dirty="0">
                <a:latin typeface="Arial" panose="020B0604020202020204" pitchFamily="34" charset="0"/>
                <a:cs typeface="Arial" panose="020B0604020202020204" pitchFamily="34" charset="0"/>
              </a:rPr>
              <a:t>Del 21 al 23 de diciembre de 2019</a:t>
            </a:r>
            <a:r>
              <a:rPr lang="es-ES" sz="3200" b="1" dirty="0">
                <a:latin typeface="Arial" panose="020B0604020202020204" pitchFamily="34" charset="0"/>
                <a:cs typeface="Arial" panose="020B0604020202020204" pitchFamily="34" charset="0"/>
              </a:rPr>
              <a:t>. </a:t>
            </a:r>
          </a:p>
          <a:p>
            <a:pPr algn="just"/>
            <a:r>
              <a:rPr lang="es-ES" sz="3200" b="1" dirty="0">
                <a:latin typeface="Arial" panose="020B0604020202020204" pitchFamily="34" charset="0"/>
                <a:cs typeface="Arial" panose="020B0604020202020204" pitchFamily="34" charset="0"/>
              </a:rPr>
              <a:t>FIART. </a:t>
            </a:r>
            <a:r>
              <a:rPr lang="es-ES" sz="3200" dirty="0">
                <a:latin typeface="Arial" panose="020B0604020202020204" pitchFamily="34" charset="0"/>
                <a:cs typeface="Arial" panose="020B0604020202020204" pitchFamily="34" charset="0"/>
              </a:rPr>
              <a:t>Todo diciembre de 2019</a:t>
            </a:r>
            <a:r>
              <a:rPr lang="es-ES" sz="3200" b="1" dirty="0">
                <a:latin typeface="Arial" panose="020B0604020202020204" pitchFamily="34" charset="0"/>
                <a:cs typeface="Arial" panose="020B0604020202020204" pitchFamily="34" charset="0"/>
              </a:rPr>
              <a:t>. </a:t>
            </a:r>
          </a:p>
          <a:p>
            <a:pPr algn="just"/>
            <a:r>
              <a:rPr lang="es-ES" sz="3200" b="1" dirty="0">
                <a:latin typeface="Arial" panose="020B0604020202020204" pitchFamily="34" charset="0"/>
                <a:cs typeface="Arial" panose="020B0604020202020204" pitchFamily="34" charset="0"/>
              </a:rPr>
              <a:t>Concurso “La Flauta de Chocolate” </a:t>
            </a:r>
            <a:r>
              <a:rPr lang="es-ES" sz="3200" dirty="0">
                <a:latin typeface="Arial" panose="020B0604020202020204" pitchFamily="34" charset="0"/>
                <a:cs typeface="Arial" panose="020B0604020202020204" pitchFamily="34" charset="0"/>
              </a:rPr>
              <a:t>del Cerro, en su 20 aniversario. Teatro de la Escuela Primaria “Alfredo Sosa”.  </a:t>
            </a:r>
          </a:p>
          <a:p>
            <a:pPr algn="just"/>
            <a:r>
              <a:rPr lang="es-ES" sz="3200" b="1" dirty="0">
                <a:latin typeface="Arial" panose="020B0604020202020204" pitchFamily="34" charset="0"/>
                <a:cs typeface="Arial" panose="020B0604020202020204" pitchFamily="34" charset="0"/>
              </a:rPr>
              <a:t>Inauguración de </a:t>
            </a:r>
            <a:r>
              <a:rPr lang="es-ES" sz="3200" b="1" dirty="0" err="1">
                <a:latin typeface="Arial" panose="020B0604020202020204" pitchFamily="34" charset="0"/>
                <a:cs typeface="Arial" panose="020B0604020202020204" pitchFamily="34" charset="0"/>
              </a:rPr>
              <a:t>Habanía</a:t>
            </a:r>
            <a:r>
              <a:rPr lang="es-ES" sz="3200" b="1" dirty="0">
                <a:latin typeface="Arial" panose="020B0604020202020204" pitchFamily="34" charset="0"/>
                <a:cs typeface="Arial" panose="020B0604020202020204" pitchFamily="34" charset="0"/>
              </a:rPr>
              <a:t> 500</a:t>
            </a:r>
            <a:r>
              <a:rPr lang="es-ES" sz="3200" dirty="0">
                <a:latin typeface="Arial" panose="020B0604020202020204" pitchFamily="34" charset="0"/>
                <a:cs typeface="Arial" panose="020B0604020202020204" pitchFamily="34" charset="0"/>
              </a:rPr>
              <a:t>, Centro Cultural para la interpretación de La Habana.</a:t>
            </a:r>
          </a:p>
        </p:txBody>
      </p:sp>
      <p:pic>
        <p:nvPicPr>
          <p:cNvPr id="5" name="Imagen 4"/>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20104100" cy="2010410"/>
          </a:xfrm>
          <a:prstGeom prst="rect">
            <a:avLst/>
          </a:prstGeom>
        </p:spPr>
      </p:pic>
    </p:spTree>
    <p:extLst>
      <p:ext uri="{BB962C8B-B14F-4D97-AF65-F5344CB8AC3E}">
        <p14:creationId xmlns:p14="http://schemas.microsoft.com/office/powerpoint/2010/main" val="33555175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a:stretch>
            <a:fillRect/>
          </a:stretch>
        </p:blipFill>
        <p:spPr>
          <a:xfrm>
            <a:off x="580924" y="-1"/>
            <a:ext cx="18942250" cy="11315701"/>
          </a:xfrm>
          <a:prstGeom prst="rect">
            <a:avLst/>
          </a:prstGeom>
        </p:spPr>
      </p:pic>
      <p:sp>
        <p:nvSpPr>
          <p:cNvPr id="3" name="Text Placeholder 2"/>
          <p:cNvSpPr>
            <a:spLocks noGrp="1"/>
          </p:cNvSpPr>
          <p:nvPr>
            <p:ph type="body" idx="1"/>
          </p:nvPr>
        </p:nvSpPr>
        <p:spPr>
          <a:xfrm>
            <a:off x="580924" y="247650"/>
            <a:ext cx="18942250" cy="9524999"/>
          </a:xfrm>
        </p:spPr>
        <p:txBody>
          <a:bodyPr/>
          <a:lstStyle/>
          <a:p>
            <a:endParaRPr lang="es-ES" dirty="0"/>
          </a:p>
        </p:txBody>
      </p:sp>
    </p:spTree>
    <p:extLst>
      <p:ext uri="{BB962C8B-B14F-4D97-AF65-F5344CB8AC3E}">
        <p14:creationId xmlns:p14="http://schemas.microsoft.com/office/powerpoint/2010/main" val="3435059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80924" y="2457450"/>
            <a:ext cx="18942250" cy="914400"/>
          </a:xfrm>
        </p:spPr>
        <p:txBody>
          <a:bodyPr/>
          <a:lstStyle/>
          <a:p>
            <a:pPr algn="ctr"/>
            <a:r>
              <a:rPr lang="es-ES" sz="3200" b="1" dirty="0">
                <a:latin typeface="Arial" panose="020B0604020202020204" pitchFamily="34" charset="0"/>
                <a:cs typeface="Arial" panose="020B0604020202020204" pitchFamily="34" charset="0"/>
              </a:rPr>
              <a:t>PLAN DE ACTIVIDADES</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Enero 2019</a:t>
            </a:r>
          </a:p>
        </p:txBody>
      </p:sp>
      <p:sp>
        <p:nvSpPr>
          <p:cNvPr id="3" name="Marcador de texto 2"/>
          <p:cNvSpPr>
            <a:spLocks noGrp="1"/>
          </p:cNvSpPr>
          <p:nvPr>
            <p:ph type="body" idx="1"/>
          </p:nvPr>
        </p:nvSpPr>
        <p:spPr>
          <a:xfrm>
            <a:off x="580924" y="3524812"/>
            <a:ext cx="18942250" cy="6198280"/>
          </a:xfrm>
        </p:spPr>
        <p:txBody>
          <a:bodyPr/>
          <a:lstStyle/>
          <a:p>
            <a:pPr algn="just">
              <a:buFontTx/>
              <a:buChar char="-"/>
            </a:pPr>
            <a:r>
              <a:rPr lang="es-ES" sz="3200" b="1" dirty="0">
                <a:latin typeface="Arial" panose="020B0604020202020204" pitchFamily="34" charset="0"/>
                <a:cs typeface="Arial" panose="020B0604020202020204" pitchFamily="34" charset="0"/>
              </a:rPr>
              <a:t>Lanzamiento del Concurso Fotográfico Jóvenes en el Lente </a:t>
            </a:r>
            <a:r>
              <a:rPr lang="es-ES" sz="3200" dirty="0">
                <a:latin typeface="Arial" panose="020B0604020202020204" pitchFamily="34" charset="0"/>
                <a:cs typeface="Arial" panose="020B0604020202020204" pitchFamily="34" charset="0"/>
              </a:rPr>
              <a:t>con el tema “Adolescentes y jóvenes cubanos en La Habana de Martí”, auspiciado por el Centro de Estudios sobre la Juventud, Fototeca de Cuba y Centro Provincial Artes Plásticas y Diseño de La Habana. 28 de enero de 2019; 8:00am; Casa Natal de José Martí. </a:t>
            </a:r>
          </a:p>
          <a:p>
            <a:pPr algn="just"/>
            <a:r>
              <a:rPr lang="es-ES" sz="3200" b="1" dirty="0">
                <a:solidFill>
                  <a:srgbClr val="FF0000"/>
                </a:solidFill>
                <a:latin typeface="Arial" panose="020B0604020202020204" pitchFamily="34" charset="0"/>
                <a:cs typeface="Arial" panose="020B0604020202020204" pitchFamily="34" charset="0"/>
              </a:rPr>
              <a:t>Marcha de Antorchas “La Habana fiel a su historia grande”. </a:t>
            </a:r>
            <a:r>
              <a:rPr lang="es-ES" sz="3200" dirty="0">
                <a:latin typeface="Arial" panose="020B0604020202020204" pitchFamily="34" charset="0"/>
                <a:cs typeface="Arial" panose="020B0604020202020204" pitchFamily="34" charset="0"/>
              </a:rPr>
              <a:t>27 de enero de 2019.</a:t>
            </a:r>
          </a:p>
          <a:p>
            <a:pPr algn="just"/>
            <a:r>
              <a:rPr lang="es-ES" sz="3200" b="1" dirty="0">
                <a:latin typeface="Arial" panose="020B0604020202020204" pitchFamily="34" charset="0"/>
                <a:cs typeface="Arial" panose="020B0604020202020204" pitchFamily="34" charset="0"/>
              </a:rPr>
              <a:t>Evento Jazz Plaza </a:t>
            </a:r>
            <a:r>
              <a:rPr lang="es-ES" sz="3200" dirty="0">
                <a:latin typeface="Arial" panose="020B0604020202020204" pitchFamily="34" charset="0"/>
                <a:cs typeface="Arial" panose="020B0604020202020204" pitchFamily="34" charset="0"/>
              </a:rPr>
              <a:t>dedicado a los 500 años de fundada la Villa de San Cristóbal de La Habana.</a:t>
            </a:r>
          </a:p>
          <a:p>
            <a:pPr algn="just"/>
            <a:r>
              <a:rPr lang="es-ES" sz="3200" b="1" dirty="0">
                <a:solidFill>
                  <a:srgbClr val="FF0000"/>
                </a:solidFill>
                <a:latin typeface="Arial" panose="020B0604020202020204" pitchFamily="34" charset="0"/>
                <a:cs typeface="Arial" panose="020B0604020202020204" pitchFamily="34" charset="0"/>
              </a:rPr>
              <a:t>Conciertos Cantarle a La Habana</a:t>
            </a:r>
            <a:r>
              <a:rPr lang="es-ES" sz="3200" dirty="0">
                <a:latin typeface="Arial" panose="020B0604020202020204" pitchFamily="34" charset="0"/>
                <a:cs typeface="Arial" panose="020B0604020202020204" pitchFamily="34" charset="0"/>
              </a:rPr>
              <a:t>, liderados por Gerardo Alfonso. Trovadores invitados interpretan canciones dedicadas a La Habana, Mensual 2019. </a:t>
            </a:r>
          </a:p>
          <a:p>
            <a:pPr algn="just"/>
            <a:r>
              <a:rPr lang="es-ES" sz="3200" b="1" dirty="0">
                <a:latin typeface="Arial" panose="020B0604020202020204" pitchFamily="34" charset="0"/>
                <a:cs typeface="Arial" panose="020B0604020202020204" pitchFamily="34" charset="0"/>
              </a:rPr>
              <a:t>Con ciertos habaneros</a:t>
            </a:r>
            <a:r>
              <a:rPr lang="es-ES" sz="3200" dirty="0">
                <a:latin typeface="Arial" panose="020B0604020202020204" pitchFamily="34" charset="0"/>
                <a:cs typeface="Arial" panose="020B0604020202020204" pitchFamily="34" charset="0"/>
              </a:rPr>
              <a:t>. 31 de enero de 2019.</a:t>
            </a:r>
          </a:p>
          <a:p>
            <a:pPr algn="just"/>
            <a:r>
              <a:rPr lang="es-ES" sz="3200" b="1" dirty="0">
                <a:solidFill>
                  <a:srgbClr val="FF0000"/>
                </a:solidFill>
                <a:latin typeface="Arial" panose="020B0604020202020204" pitchFamily="34" charset="0"/>
                <a:cs typeface="Arial" panose="020B0604020202020204" pitchFamily="34" charset="0"/>
              </a:rPr>
              <a:t>Premiación del Concurso Leer a Martí</a:t>
            </a:r>
            <a:r>
              <a:rPr lang="es-ES" sz="3200" dirty="0">
                <a:latin typeface="Arial" panose="020B0604020202020204" pitchFamily="34" charset="0"/>
                <a:cs typeface="Arial" panose="020B0604020202020204" pitchFamily="34" charset="0"/>
              </a:rPr>
              <a:t>, con énfasis en momentos de su vida y obra que reflejen la significación que tuvo La Habana para el Apóstol. 28 de enero de 2019.</a:t>
            </a:r>
          </a:p>
          <a:p>
            <a:pPr algn="just"/>
            <a:r>
              <a:rPr lang="es-ES" sz="3200" b="1" dirty="0">
                <a:latin typeface="Arial" panose="020B0604020202020204" pitchFamily="34" charset="0"/>
                <a:cs typeface="Arial" panose="020B0604020202020204" pitchFamily="34" charset="0"/>
              </a:rPr>
              <a:t>XXII Jornadas Villanueva</a:t>
            </a:r>
            <a:r>
              <a:rPr lang="es-ES" sz="3200" dirty="0">
                <a:latin typeface="Arial" panose="020B0604020202020204" pitchFamily="34" charset="0"/>
                <a:cs typeface="Arial" panose="020B0604020202020204" pitchFamily="34" charset="0"/>
              </a:rPr>
              <a:t>, todo enero. Entrega del Premio Nacional de Teatro el 22 de enero. </a:t>
            </a:r>
          </a:p>
          <a:p>
            <a:pPr algn="just"/>
            <a:endParaRPr lang="es-ES" sz="3200" dirty="0">
              <a:latin typeface="Arial" panose="020B0604020202020204" pitchFamily="34" charset="0"/>
              <a:cs typeface="Arial" panose="020B0604020202020204" pitchFamily="34" charset="0"/>
            </a:endParaRPr>
          </a:p>
          <a:p>
            <a:pPr algn="just"/>
            <a:endParaRPr lang="es-ES" sz="3200" dirty="0">
              <a:latin typeface="Arial" panose="020B0604020202020204" pitchFamily="34" charset="0"/>
              <a:cs typeface="Arial" panose="020B0604020202020204" pitchFamily="34" charset="0"/>
            </a:endParaRPr>
          </a:p>
        </p:txBody>
      </p:sp>
      <p:pic>
        <p:nvPicPr>
          <p:cNvPr id="5" name="Imagen 4"/>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20104100" cy="2010410"/>
          </a:xfrm>
          <a:prstGeom prst="rect">
            <a:avLst/>
          </a:prstGeom>
        </p:spPr>
      </p:pic>
    </p:spTree>
    <p:extLst>
      <p:ext uri="{BB962C8B-B14F-4D97-AF65-F5344CB8AC3E}">
        <p14:creationId xmlns:p14="http://schemas.microsoft.com/office/powerpoint/2010/main" val="3798748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80924" y="2457450"/>
            <a:ext cx="18942250" cy="914400"/>
          </a:xfrm>
        </p:spPr>
        <p:txBody>
          <a:bodyPr/>
          <a:lstStyle/>
          <a:p>
            <a:pPr algn="ctr"/>
            <a:r>
              <a:rPr lang="es-ES" sz="3200" b="1" dirty="0">
                <a:latin typeface="Arial" panose="020B0604020202020204" pitchFamily="34" charset="0"/>
                <a:cs typeface="Arial" panose="020B0604020202020204" pitchFamily="34" charset="0"/>
              </a:rPr>
              <a:t>PLAN DE ACTIVIDADES</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Enero 2019</a:t>
            </a:r>
          </a:p>
        </p:txBody>
      </p:sp>
      <p:sp>
        <p:nvSpPr>
          <p:cNvPr id="3" name="Marcador de texto 2"/>
          <p:cNvSpPr>
            <a:spLocks noGrp="1"/>
          </p:cNvSpPr>
          <p:nvPr>
            <p:ph type="body" idx="1"/>
          </p:nvPr>
        </p:nvSpPr>
        <p:spPr>
          <a:xfrm>
            <a:off x="580924" y="3524812"/>
            <a:ext cx="18942250" cy="6198280"/>
          </a:xfrm>
        </p:spPr>
        <p:txBody>
          <a:bodyPr/>
          <a:lstStyle/>
          <a:p>
            <a:pPr algn="just"/>
            <a:r>
              <a:rPr lang="es-ES" sz="3200" dirty="0">
                <a:latin typeface="Arial" panose="020B0604020202020204" pitchFamily="34" charset="0"/>
                <a:cs typeface="Arial" panose="020B0604020202020204" pitchFamily="34" charset="0"/>
              </a:rPr>
              <a:t>Constitución y recorrido por los barrios, de las </a:t>
            </a:r>
            <a:r>
              <a:rPr lang="es-ES" sz="3200" b="1" dirty="0">
                <a:solidFill>
                  <a:srgbClr val="FF0000"/>
                </a:solidFill>
                <a:latin typeface="Arial" panose="020B0604020202020204" pitchFamily="34" charset="0"/>
                <a:cs typeface="Arial" panose="020B0604020202020204" pitchFamily="34" charset="0"/>
              </a:rPr>
              <a:t>Brigadas “Arte por los 500” y “Plantando Banderas</a:t>
            </a:r>
            <a:r>
              <a:rPr lang="es-ES" sz="3200" dirty="0">
                <a:solidFill>
                  <a:srgbClr val="FF0000"/>
                </a:solidFill>
                <a:latin typeface="Arial" panose="020B0604020202020204" pitchFamily="34" charset="0"/>
                <a:cs typeface="Arial" panose="020B0604020202020204" pitchFamily="34" charset="0"/>
              </a:rPr>
              <a:t>” </a:t>
            </a:r>
            <a:r>
              <a:rPr lang="es-ES" sz="3200" dirty="0">
                <a:latin typeface="Arial" panose="020B0604020202020204" pitchFamily="34" charset="0"/>
                <a:cs typeface="Arial" panose="020B0604020202020204" pitchFamily="34" charset="0"/>
              </a:rPr>
              <a:t>integradas por instructores de la BJM, Jóvenes de la AHS, estudiantes de la enseñanza artística y artistas de la UNEAC. 28 de enero de 2019.</a:t>
            </a:r>
          </a:p>
          <a:p>
            <a:pPr algn="just"/>
            <a:r>
              <a:rPr lang="es-ES" sz="3200" b="1" dirty="0">
                <a:latin typeface="Arial" panose="020B0604020202020204" pitchFamily="34" charset="0"/>
                <a:cs typeface="Arial" panose="020B0604020202020204" pitchFamily="34" charset="0"/>
              </a:rPr>
              <a:t>Festival de Música Antigua “</a:t>
            </a:r>
            <a:r>
              <a:rPr lang="es-ES" sz="3200" b="1" dirty="0" err="1">
                <a:latin typeface="Arial" panose="020B0604020202020204" pitchFamily="34" charset="0"/>
                <a:cs typeface="Arial" panose="020B0604020202020204" pitchFamily="34" charset="0"/>
              </a:rPr>
              <a:t>Estéban</a:t>
            </a:r>
            <a:r>
              <a:rPr lang="es-ES" sz="3200" b="1" dirty="0">
                <a:latin typeface="Arial" panose="020B0604020202020204" pitchFamily="34" charset="0"/>
                <a:cs typeface="Arial" panose="020B0604020202020204" pitchFamily="34" charset="0"/>
              </a:rPr>
              <a:t> Salas”. </a:t>
            </a:r>
            <a:r>
              <a:rPr lang="es-ES" sz="3200" dirty="0">
                <a:latin typeface="Arial" panose="020B0604020202020204" pitchFamily="34" charset="0"/>
                <a:cs typeface="Arial" panose="020B0604020202020204" pitchFamily="34" charset="0"/>
              </a:rPr>
              <a:t>Enero-Febrero de 2019.</a:t>
            </a:r>
          </a:p>
          <a:p>
            <a:pPr algn="just"/>
            <a:r>
              <a:rPr lang="es-ES" sz="3200" b="1" dirty="0">
                <a:latin typeface="Arial" panose="020B0604020202020204" pitchFamily="34" charset="0"/>
                <a:cs typeface="Arial" panose="020B0604020202020204" pitchFamily="34" charset="0"/>
              </a:rPr>
              <a:t>Conferencia de Prensa para el lanzamiento de la Campaña por el Aniversario 55 de la EGREM</a:t>
            </a:r>
            <a:r>
              <a:rPr lang="es-ES" sz="3200" dirty="0">
                <a:latin typeface="Arial" panose="020B0604020202020204" pitchFamily="34" charset="0"/>
                <a:cs typeface="Arial" panose="020B0604020202020204" pitchFamily="34" charset="0"/>
              </a:rPr>
              <a:t>, dedicada a los 500 de La Habana, al Centenario de Benny Moré y al Aniversario 50 de los Van </a:t>
            </a:r>
            <a:r>
              <a:rPr lang="es-ES" sz="3200" dirty="0" err="1">
                <a:latin typeface="Arial" panose="020B0604020202020204" pitchFamily="34" charset="0"/>
                <a:cs typeface="Arial" panose="020B0604020202020204" pitchFamily="34" charset="0"/>
              </a:rPr>
              <a:t>Van</a:t>
            </a:r>
            <a:r>
              <a:rPr lang="es-ES" sz="3200" dirty="0">
                <a:latin typeface="Arial" panose="020B0604020202020204" pitchFamily="34" charset="0"/>
                <a:cs typeface="Arial" panose="020B0604020202020204" pitchFamily="34" charset="0"/>
              </a:rPr>
              <a:t>. Plaza Cultural de 31 y 2.</a:t>
            </a:r>
          </a:p>
          <a:p>
            <a:pPr algn="just"/>
            <a:r>
              <a:rPr lang="es-ES" sz="3200" b="1" dirty="0">
                <a:latin typeface="Arial" panose="020B0604020202020204" pitchFamily="34" charset="0"/>
                <a:cs typeface="Arial" panose="020B0604020202020204" pitchFamily="34" charset="0"/>
              </a:rPr>
              <a:t>Carrera de orientación de ciudad “José Martí”. </a:t>
            </a:r>
            <a:r>
              <a:rPr lang="es-ES" sz="3200" dirty="0">
                <a:latin typeface="Arial" panose="020B0604020202020204" pitchFamily="34" charset="0"/>
                <a:cs typeface="Arial" panose="020B0604020202020204" pitchFamily="34" charset="0"/>
              </a:rPr>
              <a:t>19 de enero de 2019; 9:00am; desde el Parque Central.</a:t>
            </a:r>
          </a:p>
          <a:p>
            <a:pPr algn="just"/>
            <a:r>
              <a:rPr lang="es-ES" sz="3200" b="1" dirty="0">
                <a:solidFill>
                  <a:srgbClr val="FF0000"/>
                </a:solidFill>
                <a:latin typeface="Arial" panose="020B0604020202020204" pitchFamily="34" charset="0"/>
                <a:cs typeface="Arial" panose="020B0604020202020204" pitchFamily="34" charset="0"/>
              </a:rPr>
              <a:t>Festivales de Tablas Gimnásticas a nivel de Consejo Popular</a:t>
            </a:r>
            <a:r>
              <a:rPr lang="es-ES" sz="3200" dirty="0">
                <a:latin typeface="Arial" panose="020B0604020202020204" pitchFamily="34" charset="0"/>
                <a:cs typeface="Arial" panose="020B0604020202020204" pitchFamily="34" charset="0"/>
              </a:rPr>
              <a:t>. Del 5 al 27 de enero de 2019.</a:t>
            </a:r>
          </a:p>
          <a:p>
            <a:pPr marL="0" indent="0" algn="just">
              <a:buNone/>
            </a:pPr>
            <a:endParaRPr lang="es-ES" sz="3200" dirty="0">
              <a:latin typeface="Arial" panose="020B0604020202020204" pitchFamily="34" charset="0"/>
              <a:cs typeface="Arial" panose="020B0604020202020204" pitchFamily="34" charset="0"/>
            </a:endParaRPr>
          </a:p>
          <a:p>
            <a:pPr algn="just"/>
            <a:endParaRPr lang="es-ES" sz="3200" dirty="0">
              <a:latin typeface="Arial" panose="020B0604020202020204" pitchFamily="34" charset="0"/>
              <a:cs typeface="Arial" panose="020B0604020202020204" pitchFamily="34" charset="0"/>
            </a:endParaRPr>
          </a:p>
          <a:p>
            <a:pPr algn="just"/>
            <a:endParaRPr lang="es-ES" sz="3200" dirty="0">
              <a:latin typeface="Arial" panose="020B0604020202020204" pitchFamily="34" charset="0"/>
              <a:cs typeface="Arial" panose="020B0604020202020204" pitchFamily="34" charset="0"/>
            </a:endParaRPr>
          </a:p>
        </p:txBody>
      </p:sp>
      <p:pic>
        <p:nvPicPr>
          <p:cNvPr id="5" name="Imagen 4"/>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20104100" cy="2010410"/>
          </a:xfrm>
          <a:prstGeom prst="rect">
            <a:avLst/>
          </a:prstGeom>
        </p:spPr>
      </p:pic>
    </p:spTree>
    <p:extLst>
      <p:ext uri="{BB962C8B-B14F-4D97-AF65-F5344CB8AC3E}">
        <p14:creationId xmlns:p14="http://schemas.microsoft.com/office/powerpoint/2010/main" val="146223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80924" y="2457450"/>
            <a:ext cx="18942250" cy="914400"/>
          </a:xfrm>
        </p:spPr>
        <p:txBody>
          <a:bodyPr/>
          <a:lstStyle/>
          <a:p>
            <a:pPr algn="ctr"/>
            <a:r>
              <a:rPr lang="es-ES" sz="3200" b="1" dirty="0">
                <a:latin typeface="Arial" panose="020B0604020202020204" pitchFamily="34" charset="0"/>
                <a:cs typeface="Arial" panose="020B0604020202020204" pitchFamily="34" charset="0"/>
              </a:rPr>
              <a:t>PLAN DE ACTIVIDADES</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Febrero 2019</a:t>
            </a:r>
          </a:p>
        </p:txBody>
      </p:sp>
      <p:sp>
        <p:nvSpPr>
          <p:cNvPr id="3" name="Marcador de texto 2"/>
          <p:cNvSpPr>
            <a:spLocks noGrp="1"/>
          </p:cNvSpPr>
          <p:nvPr>
            <p:ph type="body" idx="1"/>
          </p:nvPr>
        </p:nvSpPr>
        <p:spPr>
          <a:xfrm>
            <a:off x="580924" y="3524812"/>
            <a:ext cx="18942250" cy="6198280"/>
          </a:xfrm>
        </p:spPr>
        <p:txBody>
          <a:bodyPr/>
          <a:lstStyle/>
          <a:p>
            <a:pPr algn="just"/>
            <a:r>
              <a:rPr lang="es-ES" sz="3200" b="1" dirty="0">
                <a:solidFill>
                  <a:srgbClr val="FF0000"/>
                </a:solidFill>
                <a:latin typeface="Arial" panose="020B0604020202020204" pitchFamily="34" charset="0"/>
                <a:cs typeface="Arial" panose="020B0604020202020204" pitchFamily="34" charset="0"/>
              </a:rPr>
              <a:t>Feria Internacional del Libro</a:t>
            </a:r>
            <a:r>
              <a:rPr lang="es-ES" sz="3200" b="1" dirty="0">
                <a:latin typeface="Arial" panose="020B0604020202020204" pitchFamily="34" charset="0"/>
                <a:cs typeface="Arial" panose="020B0604020202020204" pitchFamily="34" charset="0"/>
              </a:rPr>
              <a:t>, </a:t>
            </a:r>
            <a:r>
              <a:rPr lang="es-ES" sz="3200" dirty="0">
                <a:latin typeface="Arial" panose="020B0604020202020204" pitchFamily="34" charset="0"/>
                <a:cs typeface="Arial" panose="020B0604020202020204" pitchFamily="34" charset="0"/>
              </a:rPr>
              <a:t>dedicada al 500 Aniversario de la Fundación de la Villa de San Cristóbal de La Habana: presentación de la Visita Virtual a La Habana, producida por CINESOFT; presentación de 5 libros de la Colección Conmemorativa 500 Aniversario; comercialización de otros 13 títulos de la misma Colección. Del 7 al 17 de febrero de 2019; La Cabaña. </a:t>
            </a:r>
          </a:p>
          <a:p>
            <a:pPr marL="0" indent="0" algn="just">
              <a:buNone/>
            </a:pPr>
            <a:r>
              <a:rPr lang="es-ES" sz="3200" dirty="0">
                <a:latin typeface="Arial" panose="020B0604020202020204" pitchFamily="34" charset="0"/>
                <a:cs typeface="Arial" panose="020B0604020202020204" pitchFamily="34" charset="0"/>
              </a:rPr>
              <a:t>  - Se incrementará la participación de instituciones de la capital como subsedes, con énfasis en las que se encuentran en el Centro Histórico.  </a:t>
            </a:r>
          </a:p>
          <a:p>
            <a:pPr algn="just"/>
            <a:r>
              <a:rPr lang="es-ES" sz="3200" b="1" dirty="0">
                <a:latin typeface="Arial" panose="020B0604020202020204" pitchFamily="34" charset="0"/>
                <a:cs typeface="Arial" panose="020B0604020202020204" pitchFamily="34" charset="0"/>
              </a:rPr>
              <a:t>Conciertos Cantarle a La Habana</a:t>
            </a:r>
            <a:r>
              <a:rPr lang="es-ES" sz="3200" dirty="0">
                <a:latin typeface="Arial" panose="020B0604020202020204" pitchFamily="34" charset="0"/>
                <a:cs typeface="Arial" panose="020B0604020202020204" pitchFamily="34" charset="0"/>
              </a:rPr>
              <a:t>, liderados por Gerardo Alfonso. </a:t>
            </a:r>
          </a:p>
          <a:p>
            <a:pPr algn="just"/>
            <a:r>
              <a:rPr lang="es-ES" sz="3200" b="1" dirty="0">
                <a:latin typeface="Arial" panose="020B0604020202020204" pitchFamily="34" charset="0"/>
                <a:cs typeface="Arial" panose="020B0604020202020204" pitchFamily="34" charset="0"/>
              </a:rPr>
              <a:t>Con ciertos habaneros</a:t>
            </a:r>
            <a:r>
              <a:rPr lang="es-ES" sz="3200" dirty="0">
                <a:latin typeface="Arial" panose="020B0604020202020204" pitchFamily="34" charset="0"/>
                <a:cs typeface="Arial" panose="020B0604020202020204" pitchFamily="34" charset="0"/>
              </a:rPr>
              <a:t>. 28 de febrero de 2019.</a:t>
            </a:r>
          </a:p>
          <a:p>
            <a:pPr algn="just"/>
            <a:r>
              <a:rPr lang="es-ES" sz="3200" b="1" dirty="0">
                <a:latin typeface="Arial" panose="020B0604020202020204" pitchFamily="34" charset="0"/>
                <a:cs typeface="Arial" panose="020B0604020202020204" pitchFamily="34" charset="0"/>
              </a:rPr>
              <a:t>Gran Concierto de Beatriz Márquez “Libre de pecado”. </a:t>
            </a:r>
            <a:r>
              <a:rPr lang="es-ES" sz="3200" dirty="0">
                <a:latin typeface="Arial" panose="020B0604020202020204" pitchFamily="34" charset="0"/>
                <a:cs typeface="Arial" panose="020B0604020202020204" pitchFamily="34" charset="0"/>
              </a:rPr>
              <a:t>14 de febrero de 2019; Gran Teatro de La Habana “Alicia Alonso”.</a:t>
            </a:r>
          </a:p>
          <a:p>
            <a:pPr algn="just"/>
            <a:r>
              <a:rPr lang="es-ES" sz="3200" b="1" dirty="0">
                <a:latin typeface="Arial" panose="020B0604020202020204" pitchFamily="34" charset="0"/>
                <a:cs typeface="Arial" panose="020B0604020202020204" pitchFamily="34" charset="0"/>
              </a:rPr>
              <a:t>Presentación del Disco de Habaneras de </a:t>
            </a:r>
            <a:r>
              <a:rPr lang="es-ES" sz="3200" b="1" dirty="0" err="1">
                <a:latin typeface="Arial" panose="020B0604020202020204" pitchFamily="34" charset="0"/>
                <a:cs typeface="Arial" panose="020B0604020202020204" pitchFamily="34" charset="0"/>
              </a:rPr>
              <a:t>Yohana</a:t>
            </a:r>
            <a:r>
              <a:rPr lang="es-ES" sz="3200" b="1" dirty="0">
                <a:latin typeface="Arial" panose="020B0604020202020204" pitchFamily="34" charset="0"/>
                <a:cs typeface="Arial" panose="020B0604020202020204" pitchFamily="34" charset="0"/>
              </a:rPr>
              <a:t> Simón</a:t>
            </a:r>
            <a:r>
              <a:rPr lang="es-ES" sz="3200" dirty="0">
                <a:latin typeface="Arial" panose="020B0604020202020204" pitchFamily="34" charset="0"/>
                <a:cs typeface="Arial" panose="020B0604020202020204" pitchFamily="34" charset="0"/>
              </a:rPr>
              <a:t>. Concierto en la Basílica.</a:t>
            </a:r>
          </a:p>
        </p:txBody>
      </p:sp>
      <p:pic>
        <p:nvPicPr>
          <p:cNvPr id="5" name="Imagen 4"/>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20104100" cy="2010410"/>
          </a:xfrm>
          <a:prstGeom prst="rect">
            <a:avLst/>
          </a:prstGeom>
        </p:spPr>
      </p:pic>
    </p:spTree>
    <p:extLst>
      <p:ext uri="{BB962C8B-B14F-4D97-AF65-F5344CB8AC3E}">
        <p14:creationId xmlns:p14="http://schemas.microsoft.com/office/powerpoint/2010/main" val="2644070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80924" y="2457450"/>
            <a:ext cx="18942250" cy="914400"/>
          </a:xfrm>
        </p:spPr>
        <p:txBody>
          <a:bodyPr/>
          <a:lstStyle/>
          <a:p>
            <a:pPr algn="ctr"/>
            <a:r>
              <a:rPr lang="es-ES" sz="3200" b="1" dirty="0">
                <a:latin typeface="Arial" panose="020B0604020202020204" pitchFamily="34" charset="0"/>
                <a:cs typeface="Arial" panose="020B0604020202020204" pitchFamily="34" charset="0"/>
              </a:rPr>
              <a:t>PLAN DE ACTIVIDADES</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Febrero 2019</a:t>
            </a:r>
          </a:p>
        </p:txBody>
      </p:sp>
      <p:sp>
        <p:nvSpPr>
          <p:cNvPr id="3" name="Marcador de texto 2"/>
          <p:cNvSpPr>
            <a:spLocks noGrp="1"/>
          </p:cNvSpPr>
          <p:nvPr>
            <p:ph type="body" idx="1"/>
          </p:nvPr>
        </p:nvSpPr>
        <p:spPr>
          <a:xfrm>
            <a:off x="580924" y="3524812"/>
            <a:ext cx="18942250" cy="6198280"/>
          </a:xfrm>
        </p:spPr>
        <p:txBody>
          <a:bodyPr/>
          <a:lstStyle/>
          <a:p>
            <a:pPr lvl="0" algn="just"/>
            <a:r>
              <a:rPr lang="es-ES" sz="3200" b="1" dirty="0">
                <a:solidFill>
                  <a:prstClr val="black"/>
                </a:solidFill>
                <a:latin typeface="Arial" panose="020B0604020202020204" pitchFamily="34" charset="0"/>
                <a:cs typeface="Arial" panose="020B0604020202020204" pitchFamily="34" charset="0"/>
              </a:rPr>
              <a:t>Carrera emblemática por el Aniversario del INDER</a:t>
            </a:r>
            <a:r>
              <a:rPr lang="es-ES" sz="3200" dirty="0">
                <a:solidFill>
                  <a:prstClr val="black"/>
                </a:solidFill>
                <a:latin typeface="Arial" panose="020B0604020202020204" pitchFamily="34" charset="0"/>
                <a:cs typeface="Arial" panose="020B0604020202020204" pitchFamily="34" charset="0"/>
              </a:rPr>
              <a:t>. 17 de febrero de 2019; 7:00am; Desde el Cacahual hasta la Ciudad Deportiva.</a:t>
            </a:r>
          </a:p>
          <a:p>
            <a:pPr algn="just"/>
            <a:r>
              <a:rPr lang="es-ES" sz="3200" b="1" dirty="0">
                <a:latin typeface="Arial" panose="020B0604020202020204" pitchFamily="34" charset="0"/>
                <a:cs typeface="Arial" panose="020B0604020202020204" pitchFamily="34" charset="0"/>
              </a:rPr>
              <a:t>Circuito Nacional de Ciclismo de Ruta</a:t>
            </a:r>
            <a:r>
              <a:rPr lang="es-ES" sz="3200" dirty="0">
                <a:latin typeface="Arial" panose="020B0604020202020204" pitchFamily="34" charset="0"/>
                <a:cs typeface="Arial" panose="020B0604020202020204" pitchFamily="34" charset="0"/>
              </a:rPr>
              <a:t>, última etapa en La Habana. 24 de febrero de 2019; 9:00am; Desde la Sala “</a:t>
            </a:r>
            <a:r>
              <a:rPr lang="es-ES" sz="3200" dirty="0" err="1">
                <a:latin typeface="Arial" panose="020B0604020202020204" pitchFamily="34" charset="0"/>
                <a:cs typeface="Arial" panose="020B0604020202020204" pitchFamily="34" charset="0"/>
              </a:rPr>
              <a:t>Kid</a:t>
            </a:r>
            <a:r>
              <a:rPr lang="es-ES" sz="3200" dirty="0">
                <a:latin typeface="Arial" panose="020B0604020202020204" pitchFamily="34" charset="0"/>
                <a:cs typeface="Arial" panose="020B0604020202020204" pitchFamily="34" charset="0"/>
              </a:rPr>
              <a:t> Chocolate”.</a:t>
            </a:r>
          </a:p>
          <a:p>
            <a:pPr algn="just"/>
            <a:r>
              <a:rPr lang="es-ES" sz="3200" b="1" dirty="0">
                <a:latin typeface="Arial" panose="020B0604020202020204" pitchFamily="34" charset="0"/>
                <a:cs typeface="Arial" panose="020B0604020202020204" pitchFamily="34" charset="0"/>
              </a:rPr>
              <a:t>Gala Nacional del Deporte para Todos</a:t>
            </a:r>
            <a:r>
              <a:rPr lang="es-ES" sz="3200" dirty="0">
                <a:latin typeface="Arial" panose="020B0604020202020204" pitchFamily="34" charset="0"/>
                <a:cs typeface="Arial" panose="020B0604020202020204" pitchFamily="34" charset="0"/>
              </a:rPr>
              <a:t>. 22 de febrero de 2019.</a:t>
            </a:r>
          </a:p>
          <a:p>
            <a:pPr algn="just"/>
            <a:r>
              <a:rPr lang="es-ES" sz="3200" b="1" dirty="0">
                <a:latin typeface="Arial" panose="020B0604020202020204" pitchFamily="34" charset="0"/>
                <a:cs typeface="Arial" panose="020B0604020202020204" pitchFamily="34" charset="0"/>
              </a:rPr>
              <a:t>Iberoamericano de Triatlón</a:t>
            </a:r>
            <a:r>
              <a:rPr lang="es-ES" sz="3200" dirty="0">
                <a:latin typeface="Arial" panose="020B0604020202020204" pitchFamily="34" charset="0"/>
                <a:cs typeface="Arial" panose="020B0604020202020204" pitchFamily="34" charset="0"/>
              </a:rPr>
              <a:t>. Del 21 al 24 de febrero de 2019.</a:t>
            </a:r>
          </a:p>
          <a:p>
            <a:pPr algn="just"/>
            <a:r>
              <a:rPr lang="es-ES" sz="3200" b="1" dirty="0">
                <a:latin typeface="Arial" panose="020B0604020202020204" pitchFamily="34" charset="0"/>
                <a:cs typeface="Arial" panose="020B0604020202020204" pitchFamily="34" charset="0"/>
              </a:rPr>
              <a:t>Torneos Internacionales de Lucha “Cerro Pelado-Granma”. </a:t>
            </a:r>
            <a:r>
              <a:rPr lang="es-ES" sz="3200" dirty="0">
                <a:latin typeface="Arial" panose="020B0604020202020204" pitchFamily="34" charset="0"/>
                <a:cs typeface="Arial" panose="020B0604020202020204" pitchFamily="34" charset="0"/>
              </a:rPr>
              <a:t>Del 15 al 23 de febrero de 2019.</a:t>
            </a:r>
          </a:p>
          <a:p>
            <a:pPr algn="just"/>
            <a:r>
              <a:rPr lang="es-ES" sz="3200" b="1" dirty="0">
                <a:solidFill>
                  <a:srgbClr val="FF0000"/>
                </a:solidFill>
                <a:latin typeface="Arial" panose="020B0604020202020204" pitchFamily="34" charset="0"/>
                <a:cs typeface="Arial" panose="020B0604020202020204" pitchFamily="34" charset="0"/>
              </a:rPr>
              <a:t>Festivales de Tablas Gimnásticas a nivel municipal</a:t>
            </a:r>
            <a:r>
              <a:rPr lang="es-ES" sz="3200" dirty="0">
                <a:latin typeface="Arial" panose="020B0604020202020204" pitchFamily="34" charset="0"/>
                <a:cs typeface="Arial" panose="020B0604020202020204" pitchFamily="34" charset="0"/>
              </a:rPr>
              <a:t>. Del 2 al 23 de febrero de 2019.</a:t>
            </a:r>
          </a:p>
        </p:txBody>
      </p:sp>
      <p:pic>
        <p:nvPicPr>
          <p:cNvPr id="5" name="Imagen 4"/>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20104100" cy="2010410"/>
          </a:xfrm>
          <a:prstGeom prst="rect">
            <a:avLst/>
          </a:prstGeom>
        </p:spPr>
      </p:pic>
    </p:spTree>
    <p:extLst>
      <p:ext uri="{BB962C8B-B14F-4D97-AF65-F5344CB8AC3E}">
        <p14:creationId xmlns:p14="http://schemas.microsoft.com/office/powerpoint/2010/main" val="273376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80924" y="2457450"/>
            <a:ext cx="18942250" cy="914400"/>
          </a:xfrm>
        </p:spPr>
        <p:txBody>
          <a:bodyPr/>
          <a:lstStyle/>
          <a:p>
            <a:pPr algn="ctr"/>
            <a:r>
              <a:rPr lang="es-ES" sz="3200" b="1" dirty="0">
                <a:latin typeface="Arial" panose="020B0604020202020204" pitchFamily="34" charset="0"/>
                <a:cs typeface="Arial" panose="020B0604020202020204" pitchFamily="34" charset="0"/>
              </a:rPr>
              <a:t>PLAN DE ACTIVIDADES</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Marzo 2019</a:t>
            </a:r>
          </a:p>
        </p:txBody>
      </p:sp>
      <p:sp>
        <p:nvSpPr>
          <p:cNvPr id="3" name="Marcador de texto 2"/>
          <p:cNvSpPr>
            <a:spLocks noGrp="1"/>
          </p:cNvSpPr>
          <p:nvPr>
            <p:ph type="body" idx="1"/>
          </p:nvPr>
        </p:nvSpPr>
        <p:spPr>
          <a:xfrm>
            <a:off x="580924" y="3524812"/>
            <a:ext cx="18942250" cy="6198280"/>
          </a:xfrm>
        </p:spPr>
        <p:txBody>
          <a:bodyPr/>
          <a:lstStyle/>
          <a:p>
            <a:pPr algn="just"/>
            <a:r>
              <a:rPr lang="es-ES" sz="3200" b="1" dirty="0">
                <a:latin typeface="Arial" panose="020B0604020202020204" pitchFamily="34" charset="0"/>
                <a:cs typeface="Arial" panose="020B0604020202020204" pitchFamily="34" charset="0"/>
              </a:rPr>
              <a:t>Festival del Tambor,</a:t>
            </a:r>
            <a:r>
              <a:rPr lang="es-ES" sz="3200" dirty="0">
                <a:latin typeface="Arial" panose="020B0604020202020204" pitchFamily="34" charset="0"/>
                <a:cs typeface="Arial" panose="020B0604020202020204" pitchFamily="34" charset="0"/>
              </a:rPr>
              <a:t>  dirigido por Giraldo Piloto. Del 4 al 10 de marzo de 2019; Teatro Mella y Salón Rosado de La Tropical. </a:t>
            </a:r>
          </a:p>
          <a:p>
            <a:pPr algn="just"/>
            <a:r>
              <a:rPr lang="es-ES" sz="3200" b="1" dirty="0">
                <a:latin typeface="Arial" panose="020B0604020202020204" pitchFamily="34" charset="0"/>
                <a:cs typeface="Arial" panose="020B0604020202020204" pitchFamily="34" charset="0"/>
              </a:rPr>
              <a:t>Gala por el Aniversario 55 de la EGREM y entrega del Premio EGREM </a:t>
            </a:r>
            <a:r>
              <a:rPr lang="es-ES" sz="3200" dirty="0">
                <a:latin typeface="Arial" panose="020B0604020202020204" pitchFamily="34" charset="0"/>
                <a:cs typeface="Arial" panose="020B0604020202020204" pitchFamily="34" charset="0"/>
              </a:rPr>
              <a:t>dedicado al 500 aniversario de La Habana. Marzo de 2019; Teatro “Karl Marx”. </a:t>
            </a:r>
          </a:p>
          <a:p>
            <a:pPr algn="just"/>
            <a:r>
              <a:rPr lang="es-ES" sz="3200" b="1" dirty="0">
                <a:solidFill>
                  <a:srgbClr val="FF0000"/>
                </a:solidFill>
                <a:latin typeface="Arial" panose="020B0604020202020204" pitchFamily="34" charset="0"/>
                <a:cs typeface="Arial" panose="020B0604020202020204" pitchFamily="34" charset="0"/>
              </a:rPr>
              <a:t>Presentación de un álbum EGREM con temas emblemáticos dedicados a La Habana</a:t>
            </a:r>
            <a:r>
              <a:rPr lang="es-ES" sz="3200" dirty="0">
                <a:latin typeface="Arial" panose="020B0604020202020204" pitchFamily="34" charset="0"/>
                <a:cs typeface="Arial" panose="020B0604020202020204" pitchFamily="34" charset="0"/>
              </a:rPr>
              <a:t>, acompañado de un </a:t>
            </a:r>
            <a:r>
              <a:rPr lang="es-ES" sz="3200" dirty="0" err="1">
                <a:latin typeface="Arial" panose="020B0604020202020204" pitchFamily="34" charset="0"/>
                <a:cs typeface="Arial" panose="020B0604020202020204" pitchFamily="34" charset="0"/>
              </a:rPr>
              <a:t>VideoClip</a:t>
            </a:r>
            <a:r>
              <a:rPr lang="es-ES" sz="3200" dirty="0">
                <a:latin typeface="Arial" panose="020B0604020202020204" pitchFamily="34" charset="0"/>
                <a:cs typeface="Arial" panose="020B0604020202020204" pitchFamily="34" charset="0"/>
              </a:rPr>
              <a:t> y un </a:t>
            </a:r>
            <a:r>
              <a:rPr lang="es-ES" sz="3200" dirty="0" err="1">
                <a:latin typeface="Arial" panose="020B0604020202020204" pitchFamily="34" charset="0"/>
                <a:cs typeface="Arial" panose="020B0604020202020204" pitchFamily="34" charset="0"/>
              </a:rPr>
              <a:t>Making</a:t>
            </a:r>
            <a:r>
              <a:rPr lang="es-ES" sz="3200" dirty="0">
                <a:latin typeface="Arial" panose="020B0604020202020204" pitchFamily="34" charset="0"/>
                <a:cs typeface="Arial" panose="020B0604020202020204" pitchFamily="34" charset="0"/>
              </a:rPr>
              <a:t> Off. </a:t>
            </a:r>
          </a:p>
          <a:p>
            <a:pPr algn="just"/>
            <a:r>
              <a:rPr lang="es-ES" sz="3200" b="1" dirty="0">
                <a:latin typeface="Arial" panose="020B0604020202020204" pitchFamily="34" charset="0"/>
                <a:cs typeface="Arial" panose="020B0604020202020204" pitchFamily="34" charset="0"/>
              </a:rPr>
              <a:t>Conciertos Cantarle a La Habana </a:t>
            </a:r>
            <a:r>
              <a:rPr lang="es-ES" sz="3200" dirty="0">
                <a:latin typeface="Arial" panose="020B0604020202020204" pitchFamily="34" charset="0"/>
                <a:cs typeface="Arial" panose="020B0604020202020204" pitchFamily="34" charset="0"/>
              </a:rPr>
              <a:t>liderados por Gerardo Alfonso. </a:t>
            </a:r>
          </a:p>
          <a:p>
            <a:pPr algn="just"/>
            <a:r>
              <a:rPr lang="es-ES" sz="3200" b="1" dirty="0">
                <a:latin typeface="Arial" panose="020B0604020202020204" pitchFamily="34" charset="0"/>
                <a:cs typeface="Arial" panose="020B0604020202020204" pitchFamily="34" charset="0"/>
              </a:rPr>
              <a:t>Con ciertos habaneros</a:t>
            </a:r>
            <a:r>
              <a:rPr lang="es-ES" sz="3200" dirty="0">
                <a:latin typeface="Arial" panose="020B0604020202020204" pitchFamily="34" charset="0"/>
                <a:cs typeface="Arial" panose="020B0604020202020204" pitchFamily="34" charset="0"/>
              </a:rPr>
              <a:t>. 28 de marzo de 2019.</a:t>
            </a:r>
          </a:p>
          <a:p>
            <a:pPr algn="just"/>
            <a:r>
              <a:rPr lang="es-ES" sz="3200" dirty="0">
                <a:latin typeface="Arial" panose="020B0604020202020204" pitchFamily="34" charset="0"/>
                <a:cs typeface="Arial" panose="020B0604020202020204" pitchFamily="34" charset="0"/>
              </a:rPr>
              <a:t> </a:t>
            </a:r>
            <a:r>
              <a:rPr lang="es-ES" sz="3200" b="1" dirty="0">
                <a:latin typeface="Arial" panose="020B0604020202020204" pitchFamily="34" charset="0"/>
                <a:cs typeface="Arial" panose="020B0604020202020204" pitchFamily="34" charset="0"/>
              </a:rPr>
              <a:t>X Edición Festival Primavera de Cuentos</a:t>
            </a:r>
            <a:r>
              <a:rPr lang="es-ES" sz="3200" dirty="0">
                <a:latin typeface="Arial" panose="020B0604020202020204" pitchFamily="34" charset="0"/>
                <a:cs typeface="Arial" panose="020B0604020202020204" pitchFamily="34" charset="0"/>
              </a:rPr>
              <a:t>, perteneciente al foro de narración oral del Gran Teatro de La Habana Mayra Navarro. Del 17 al 23 de marzo de 2019.</a:t>
            </a:r>
          </a:p>
          <a:p>
            <a:pPr algn="just"/>
            <a:r>
              <a:rPr lang="es-ES" sz="3200" b="1" dirty="0">
                <a:latin typeface="Arial" panose="020B0604020202020204" pitchFamily="34" charset="0"/>
                <a:cs typeface="Arial" panose="020B0604020202020204" pitchFamily="34" charset="0"/>
              </a:rPr>
              <a:t>Festival Habana Ciudad Electrónica</a:t>
            </a:r>
            <a:r>
              <a:rPr lang="es-ES" sz="3200" dirty="0">
                <a:latin typeface="Arial" panose="020B0604020202020204" pitchFamily="34" charset="0"/>
                <a:cs typeface="Arial" panose="020B0604020202020204" pitchFamily="34" charset="0"/>
              </a:rPr>
              <a:t>.</a:t>
            </a:r>
          </a:p>
          <a:p>
            <a:pPr algn="just"/>
            <a:r>
              <a:rPr lang="es-ES" sz="3200" b="1" dirty="0">
                <a:latin typeface="Arial" panose="020B0604020202020204" pitchFamily="34" charset="0"/>
                <a:cs typeface="Arial" panose="020B0604020202020204" pitchFamily="34" charset="0"/>
              </a:rPr>
              <a:t>Festival de Teatro de La Habana </a:t>
            </a:r>
            <a:r>
              <a:rPr lang="es-ES" sz="3200" dirty="0">
                <a:latin typeface="Arial" panose="020B0604020202020204" pitchFamily="34" charset="0"/>
                <a:cs typeface="Arial" panose="020B0604020202020204" pitchFamily="34" charset="0"/>
              </a:rPr>
              <a:t>dedicado al 500 aniversario de la ciudad.</a:t>
            </a:r>
          </a:p>
        </p:txBody>
      </p:sp>
      <p:pic>
        <p:nvPicPr>
          <p:cNvPr id="5" name="Imagen 4"/>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20104100" cy="2010410"/>
          </a:xfrm>
          <a:prstGeom prst="rect">
            <a:avLst/>
          </a:prstGeom>
        </p:spPr>
      </p:pic>
    </p:spTree>
    <p:extLst>
      <p:ext uri="{BB962C8B-B14F-4D97-AF65-F5344CB8AC3E}">
        <p14:creationId xmlns:p14="http://schemas.microsoft.com/office/powerpoint/2010/main" val="3820112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80924" y="2457450"/>
            <a:ext cx="18942250" cy="914400"/>
          </a:xfrm>
        </p:spPr>
        <p:txBody>
          <a:bodyPr/>
          <a:lstStyle/>
          <a:p>
            <a:pPr algn="ctr"/>
            <a:r>
              <a:rPr lang="es-ES" sz="3200" b="1" dirty="0">
                <a:latin typeface="Arial" panose="020B0604020202020204" pitchFamily="34" charset="0"/>
                <a:cs typeface="Arial" panose="020B0604020202020204" pitchFamily="34" charset="0"/>
              </a:rPr>
              <a:t>PLAN DE ACTIVIDADES</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Marzo 2019</a:t>
            </a:r>
          </a:p>
        </p:txBody>
      </p:sp>
      <p:sp>
        <p:nvSpPr>
          <p:cNvPr id="3" name="Marcador de texto 2"/>
          <p:cNvSpPr>
            <a:spLocks noGrp="1"/>
          </p:cNvSpPr>
          <p:nvPr>
            <p:ph type="body" idx="1"/>
          </p:nvPr>
        </p:nvSpPr>
        <p:spPr>
          <a:xfrm>
            <a:off x="580924" y="3524812"/>
            <a:ext cx="18942250" cy="6198280"/>
          </a:xfrm>
        </p:spPr>
        <p:txBody>
          <a:bodyPr/>
          <a:lstStyle/>
          <a:p>
            <a:pPr algn="just"/>
            <a:r>
              <a:rPr lang="es-ES" sz="3200" b="1" dirty="0">
                <a:latin typeface="Arial" panose="020B0604020202020204" pitchFamily="34" charset="0"/>
                <a:cs typeface="Arial" panose="020B0604020202020204" pitchFamily="34" charset="0"/>
              </a:rPr>
              <a:t>Carnaval de Regla: </a:t>
            </a:r>
            <a:r>
              <a:rPr lang="es-ES" sz="3200" dirty="0">
                <a:latin typeface="Arial" panose="020B0604020202020204" pitchFamily="34" charset="0"/>
                <a:cs typeface="Arial" panose="020B0604020202020204" pitchFamily="34" charset="0"/>
              </a:rPr>
              <a:t>3 de marzo de 2019.</a:t>
            </a:r>
          </a:p>
          <a:p>
            <a:pPr algn="just"/>
            <a:r>
              <a:rPr lang="es-ES" sz="3200" b="1" dirty="0">
                <a:latin typeface="Arial" panose="020B0604020202020204" pitchFamily="34" charset="0"/>
                <a:cs typeface="Arial" panose="020B0604020202020204" pitchFamily="34" charset="0"/>
              </a:rPr>
              <a:t>Carnavales del Cotorro: </a:t>
            </a:r>
            <a:r>
              <a:rPr lang="es-ES" sz="3200" dirty="0">
                <a:latin typeface="Arial" panose="020B0604020202020204" pitchFamily="34" charset="0"/>
                <a:cs typeface="Arial" panose="020B0604020202020204" pitchFamily="34" charset="0"/>
              </a:rPr>
              <a:t>15 de marzo de 2019.</a:t>
            </a:r>
            <a:endParaRPr lang="es-ES" sz="3200" b="1" dirty="0">
              <a:latin typeface="Arial" panose="020B0604020202020204" pitchFamily="34" charset="0"/>
              <a:cs typeface="Arial" panose="020B0604020202020204" pitchFamily="34" charset="0"/>
            </a:endParaRPr>
          </a:p>
          <a:p>
            <a:pPr algn="just"/>
            <a:r>
              <a:rPr lang="es-ES" sz="3200" b="1" dirty="0">
                <a:latin typeface="Arial" panose="020B0604020202020204" pitchFamily="34" charset="0"/>
                <a:cs typeface="Arial" panose="020B0604020202020204" pitchFamily="34" charset="0"/>
              </a:rPr>
              <a:t>Recorrido por cada municipio para evaluar las propuestas al Carnaval de La Habana</a:t>
            </a:r>
            <a:r>
              <a:rPr lang="es-ES" sz="3200" dirty="0">
                <a:latin typeface="Arial" panose="020B0604020202020204" pitchFamily="34" charset="0"/>
                <a:cs typeface="Arial" panose="020B0604020202020204" pitchFamily="34" charset="0"/>
              </a:rPr>
              <a:t>.</a:t>
            </a:r>
          </a:p>
          <a:p>
            <a:pPr lvl="0" algn="just"/>
            <a:r>
              <a:rPr lang="es-ES" sz="3200" b="1" dirty="0">
                <a:solidFill>
                  <a:prstClr val="black"/>
                </a:solidFill>
                <a:latin typeface="Arial" panose="020B0604020202020204" pitchFamily="34" charset="0"/>
                <a:cs typeface="Arial" panose="020B0604020202020204" pitchFamily="34" charset="0"/>
              </a:rPr>
              <a:t>Celebración del Centenario de Santiago Álvarez. </a:t>
            </a:r>
            <a:r>
              <a:rPr lang="es-ES" sz="3200" dirty="0">
                <a:solidFill>
                  <a:prstClr val="black"/>
                </a:solidFill>
                <a:latin typeface="Arial" panose="020B0604020202020204" pitchFamily="34" charset="0"/>
                <a:cs typeface="Arial" panose="020B0604020202020204" pitchFamily="34" charset="0"/>
              </a:rPr>
              <a:t>Del 6 al 31 de marzo de 2019; </a:t>
            </a:r>
            <a:r>
              <a:rPr lang="es-ES" sz="3200" dirty="0" err="1">
                <a:solidFill>
                  <a:prstClr val="black"/>
                </a:solidFill>
                <a:latin typeface="Arial" panose="020B0604020202020204" pitchFamily="34" charset="0"/>
                <a:cs typeface="Arial" panose="020B0604020202020204" pitchFamily="34" charset="0"/>
              </a:rPr>
              <a:t>Multicine</a:t>
            </a:r>
            <a:r>
              <a:rPr lang="es-ES" sz="3200" dirty="0">
                <a:solidFill>
                  <a:prstClr val="black"/>
                </a:solidFill>
                <a:latin typeface="Arial" panose="020B0604020202020204" pitchFamily="34" charset="0"/>
                <a:cs typeface="Arial" panose="020B0604020202020204" pitchFamily="34" charset="0"/>
              </a:rPr>
              <a:t> Infanta.</a:t>
            </a:r>
          </a:p>
          <a:p>
            <a:pPr lvl="0" algn="just"/>
            <a:r>
              <a:rPr lang="es-ES" sz="3200" b="1" dirty="0">
                <a:solidFill>
                  <a:prstClr val="black"/>
                </a:solidFill>
                <a:latin typeface="Arial" panose="020B0604020202020204" pitchFamily="34" charset="0"/>
                <a:cs typeface="Arial" panose="020B0604020202020204" pitchFamily="34" charset="0"/>
              </a:rPr>
              <a:t>Celebración del 60 Aniversario del ICAIC, </a:t>
            </a:r>
            <a:r>
              <a:rPr lang="es-ES" sz="3200" dirty="0">
                <a:solidFill>
                  <a:prstClr val="black"/>
                </a:solidFill>
                <a:latin typeface="Arial" panose="020B0604020202020204" pitchFamily="34" charset="0"/>
                <a:cs typeface="Arial" panose="020B0604020202020204" pitchFamily="34" charset="0"/>
              </a:rPr>
              <a:t>Entrega del Premio Nacional de Cine. 24 de marzo de 2019.</a:t>
            </a:r>
          </a:p>
          <a:p>
            <a:pPr lvl="0" algn="just"/>
            <a:r>
              <a:rPr lang="es-ES" sz="3200" b="1" dirty="0">
                <a:solidFill>
                  <a:prstClr val="black"/>
                </a:solidFill>
                <a:latin typeface="Arial" panose="020B0604020202020204" pitchFamily="34" charset="0"/>
                <a:cs typeface="Arial" panose="020B0604020202020204" pitchFamily="34" charset="0"/>
              </a:rPr>
              <a:t>Lanzamiento de la Revista de Edificaciones Emblemáticas </a:t>
            </a:r>
            <a:r>
              <a:rPr lang="es-ES" sz="3200" dirty="0">
                <a:solidFill>
                  <a:prstClr val="black"/>
                </a:solidFill>
                <a:latin typeface="Arial" panose="020B0604020202020204" pitchFamily="34" charset="0"/>
                <a:cs typeface="Arial" panose="020B0604020202020204" pitchFamily="34" charset="0"/>
              </a:rPr>
              <a:t>por época, su historia y los colores que las caracterizan. 16 de marzo de 2019; Oficina del Historiador de la Ciudad.</a:t>
            </a:r>
          </a:p>
          <a:p>
            <a:pPr lvl="0" algn="just"/>
            <a:r>
              <a:rPr lang="es-ES" sz="3200" b="1" dirty="0">
                <a:solidFill>
                  <a:prstClr val="black"/>
                </a:solidFill>
                <a:latin typeface="Arial" panose="020B0604020202020204" pitchFamily="34" charset="0"/>
                <a:cs typeface="Arial" panose="020B0604020202020204" pitchFamily="34" charset="0"/>
              </a:rPr>
              <a:t>Premiación del Concurso de Cartel “La Habana, 500 Aniversario”. </a:t>
            </a:r>
            <a:r>
              <a:rPr lang="es-ES" sz="3200" dirty="0">
                <a:solidFill>
                  <a:prstClr val="black"/>
                </a:solidFill>
                <a:latin typeface="Arial" panose="020B0604020202020204" pitchFamily="34" charset="0"/>
                <a:cs typeface="Arial" panose="020B0604020202020204" pitchFamily="34" charset="0"/>
              </a:rPr>
              <a:t>Montaje de Exposición con las obras premiadas.</a:t>
            </a:r>
          </a:p>
          <a:p>
            <a:pPr lvl="0" algn="just"/>
            <a:r>
              <a:rPr lang="es-ES" sz="3200" b="1" dirty="0">
                <a:solidFill>
                  <a:srgbClr val="FF0000"/>
                </a:solidFill>
                <a:latin typeface="Arial" panose="020B0604020202020204" pitchFamily="34" charset="0"/>
                <a:cs typeface="Arial" panose="020B0604020202020204" pitchFamily="34" charset="0"/>
              </a:rPr>
              <a:t>Homenaje a los mártires del 13 de marzo</a:t>
            </a:r>
            <a:r>
              <a:rPr lang="es-ES" sz="3200" dirty="0">
                <a:solidFill>
                  <a:prstClr val="black"/>
                </a:solidFill>
                <a:latin typeface="Arial" panose="020B0604020202020204" pitchFamily="34" charset="0"/>
                <a:cs typeface="Arial" panose="020B0604020202020204" pitchFamily="34" charset="0"/>
              </a:rPr>
              <a:t>. Radio Reloj y Museo de la Revolución.</a:t>
            </a:r>
          </a:p>
        </p:txBody>
      </p:sp>
      <p:pic>
        <p:nvPicPr>
          <p:cNvPr id="5" name="Imagen 4"/>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20104100" cy="2010410"/>
          </a:xfrm>
          <a:prstGeom prst="rect">
            <a:avLst/>
          </a:prstGeom>
        </p:spPr>
      </p:pic>
    </p:spTree>
    <p:extLst>
      <p:ext uri="{BB962C8B-B14F-4D97-AF65-F5344CB8AC3E}">
        <p14:creationId xmlns:p14="http://schemas.microsoft.com/office/powerpoint/2010/main" val="235061733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4922</Words>
  <Application>Microsoft Office PowerPoint</Application>
  <PresentationFormat>Personalizado</PresentationFormat>
  <Paragraphs>241</Paragraphs>
  <Slides>34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34</vt:i4>
      </vt:variant>
    </vt:vector>
  </HeadingPairs>
  <TitlesOfParts>
    <vt:vector size="38" baseType="lpstr">
      <vt:lpstr>Arial</vt:lpstr>
      <vt:lpstr>Calibri</vt:lpstr>
      <vt:lpstr>Calibri Light</vt:lpstr>
      <vt:lpstr>Tema de Office</vt:lpstr>
      <vt:lpstr>PLAN DE ACTIVIDADES 500 ANIVERSARIO DE LA FUNDACIÓN DE LA VILLA DE SAN CRISTÓBAL DE LA HABANA</vt:lpstr>
      <vt:lpstr>Concepción integral del Plan de Actividades para la celebración del 500 Aniversario de la Fundación de la Villa de San Cristóbal de La Habana</vt:lpstr>
      <vt:lpstr>PLAN DE ACTIVIDADES Enero 2019</vt:lpstr>
      <vt:lpstr>PLAN DE ACTIVIDADES Enero 2019</vt:lpstr>
      <vt:lpstr>PLAN DE ACTIVIDADES Enero 2019</vt:lpstr>
      <vt:lpstr>PLAN DE ACTIVIDADES Febrero 2019</vt:lpstr>
      <vt:lpstr>PLAN DE ACTIVIDADES Febrero 2019</vt:lpstr>
      <vt:lpstr>PLAN DE ACTIVIDADES Marzo 2019</vt:lpstr>
      <vt:lpstr>PLAN DE ACTIVIDADES Marzo 2019</vt:lpstr>
      <vt:lpstr>PLAN DE ACTIVIDADES Marzo 2019</vt:lpstr>
      <vt:lpstr>PLAN DE ACTIVIDADES Abril 2019</vt:lpstr>
      <vt:lpstr>PLAN DE ACTIVIDADES Abril 2019</vt:lpstr>
      <vt:lpstr>PLAN DE ACTIVIDADES Mayo 2019</vt:lpstr>
      <vt:lpstr>PLAN DE ACTIVIDADES Mayo 2019</vt:lpstr>
      <vt:lpstr>PLAN DE ACTIVIDADES Junio 2019</vt:lpstr>
      <vt:lpstr>PLAN DE ACTIVIDADES Junio 2019</vt:lpstr>
      <vt:lpstr>PLAN DE ACTIVIDADES Julio 2019</vt:lpstr>
      <vt:lpstr>PLAN DE ACTIVIDADES Julio 2019</vt:lpstr>
      <vt:lpstr>PLAN DE ACTIVIDADES Agosto 2019</vt:lpstr>
      <vt:lpstr>PLAN DE ACTIVIDADES Agosto 2019</vt:lpstr>
      <vt:lpstr>PLAN DE ACTIVIDADES Agosto 2019</vt:lpstr>
      <vt:lpstr>PLAN DE ACTIVIDADES Agosto 2019</vt:lpstr>
      <vt:lpstr>PLAN DE ACTIVIDADES Septiembre 2019</vt:lpstr>
      <vt:lpstr>PLAN DE ACTIVIDADES Octubre 2019</vt:lpstr>
      <vt:lpstr>PLAN DE ACTIVIDADES Octubre 2019</vt:lpstr>
      <vt:lpstr>PLAN DE ACTIVIDADES Noviembre 2019 LO MÁS GRANDE </vt:lpstr>
      <vt:lpstr>PLAN DE ACTIVIDADES Noviembre 2019 LO MÁS GRANDE </vt:lpstr>
      <vt:lpstr>PLAN DE ACTIVIDADES Noviembre 2019 LO MÁS GRANDE </vt:lpstr>
      <vt:lpstr>PLAN DE ACTIVIDADES Noviembre 2019 LO MÁS GRANDE </vt:lpstr>
      <vt:lpstr>PLAN DE ACTIVIDADES Noviembre 2019 LO MÁS GRANDE </vt:lpstr>
      <vt:lpstr>PLAN DE ACTIVIDADES Noviembre 2019 LO MÁS GRANDE </vt:lpstr>
      <vt:lpstr>PLAN DE ACTIVIDADES Noviembre 2019 LO MÁS GRANDE </vt:lpstr>
      <vt:lpstr>PLAN DE ACTIVIDADES Diciembre 2019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 DE ACTIVIDADES 500 ANIVERSARIO DE LA FUNDACIÓN DE LA VILLA DE SAN CRISTÓBAL DE LA HABANA</dc:title>
  <dc:creator>Janet Ayala Diaz</dc:creator>
  <cp:lastModifiedBy>Janet Ayala Diaz</cp:lastModifiedBy>
  <cp:revision>1</cp:revision>
  <dcterms:modified xsi:type="dcterms:W3CDTF">2019-02-05T23:20:22Z</dcterms:modified>
</cp:coreProperties>
</file>